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88" r:id="rId33"/>
    <p:sldId id="464" r:id="rId34"/>
    <p:sldId id="465" r:id="rId35"/>
    <p:sldId id="455" r:id="rId36"/>
    <p:sldId id="460" r:id="rId37"/>
    <p:sldId id="467" r:id="rId38"/>
    <p:sldId id="461" r:id="rId39"/>
    <p:sldId id="462" r:id="rId40"/>
    <p:sldId id="466" r:id="rId41"/>
    <p:sldId id="468" r:id="rId42"/>
    <p:sldId id="477" r:id="rId43"/>
    <p:sldId id="405" r:id="rId44"/>
    <p:sldId id="293" r:id="rId45"/>
    <p:sldId id="306" r:id="rId46"/>
    <p:sldId id="491" r:id="rId47"/>
    <p:sldId id="441" r:id="rId48"/>
    <p:sldId id="469" r:id="rId49"/>
    <p:sldId id="470" r:id="rId50"/>
    <p:sldId id="471" r:id="rId51"/>
    <p:sldId id="472" r:id="rId52"/>
    <p:sldId id="475" r:id="rId53"/>
    <p:sldId id="474" r:id="rId54"/>
    <p:sldId id="478" r:id="rId55"/>
    <p:sldId id="490" r:id="rId56"/>
    <p:sldId id="438" r:id="rId57"/>
    <p:sldId id="443" r:id="rId58"/>
    <p:sldId id="446" r:id="rId59"/>
    <p:sldId id="447" r:id="rId60"/>
    <p:sldId id="448" r:id="rId61"/>
    <p:sldId id="458" r:id="rId62"/>
    <p:sldId id="459" r:id="rId63"/>
    <p:sldId id="479" r:id="rId6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89" autoAdjust="0"/>
  </p:normalViewPr>
  <p:slideViewPr>
    <p:cSldViewPr snapToGrid="0">
      <p:cViewPr varScale="1">
        <p:scale>
          <a:sx n="67" d="100"/>
          <a:sy n="67" d="100"/>
        </p:scale>
        <p:origin x="108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convolucional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convolucional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convolucional.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Roboto" panose="02000000000000000000" pitchFamily="2" charset="0"/>
              </a:rPr>
              <a:t>As we slide the filter over the width and height of the input volume we will produce a 2-dimensional activation map that gives the responses of that filter at every spatial position. Intuitively, the network will learn filters that activate when they see some type of visual feature such as an edge of some orientation or a blotch of some color on the first layer, or eventually entire honeycomb or wheel-like patterns on higher layers of the network.</a:t>
            </a:r>
          </a:p>
          <a:p>
            <a:endParaRPr lang="en-US" b="0" i="0" dirty="0">
              <a:solidFill>
                <a:srgbClr val="232629"/>
              </a:solidFill>
              <a:effectLst/>
              <a:latin typeface="-apple-system"/>
            </a:endParaRPr>
          </a:p>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a:p>
            <a:r>
              <a:rPr lang="pt-BR" dirty="0"/>
              <a:t>[3] https://cs231n.github.io/convolutional-networks/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https://learnopencv.com/understanding-convolutional-neural-networks-cnn/</a:t>
            </a:r>
          </a:p>
          <a:p>
            <a:r>
              <a:rPr lang="pt-BR" dirty="0"/>
              <a:t>[2]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04/10/2023</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04/10/2023</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7.png"/><Relationship Id="rId7" Type="http://schemas.openxmlformats.org/officeDocument/2006/relationships/image" Target="../media/image3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1.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s/demo/cifar10.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r>
              <a:rPr lang="pt-BR" dirty="0"/>
              <a:t/>
            </a:r>
            <a:br>
              <a:rPr lang="pt-BR" dirty="0"/>
            </a:br>
            <a:r>
              <a:rPr lang="pt-BR" b="1" i="1" dirty="0"/>
              <a:t>Introduzindo Convoluções</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xmlns=""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xmlns=""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xmlns=""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xmlns=""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xmlns=""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xmlns=""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xmlns=""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xmlns=""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xmlns=""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xmlns=""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xmlns=""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xmlns=""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xmlns=""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xmlns=""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xmlns=""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xmlns=""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xmlns=""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graphicFrame>
          <p:nvGraphicFramePr>
            <p:cNvPr id="7" name="Tabela 4">
              <a:extLst>
                <a:ext uri="{FF2B5EF4-FFF2-40B4-BE49-F238E27FC236}">
                  <a16:creationId xmlns:a16="http://schemas.microsoft.com/office/drawing/2014/main" xmlns=""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graphicFrame>
          <p:nvGraphicFramePr>
            <p:cNvPr id="4" name="Tabela 4">
              <a:extLst>
                <a:ext uri="{FF2B5EF4-FFF2-40B4-BE49-F238E27FC236}">
                  <a16:creationId xmlns:a16="http://schemas.microsoft.com/office/drawing/2014/main" xmlns=""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p:sp>
          <p:nvSpPr>
            <p:cNvPr id="5" name="CaixaDeTexto 4">
              <a:extLst>
                <a:ext uri="{FF2B5EF4-FFF2-40B4-BE49-F238E27FC236}">
                  <a16:creationId xmlns:a16="http://schemas.microsoft.com/office/drawing/2014/main" xmlns=""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xmlns=""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sp>
          <p:nvSpPr>
            <p:cNvPr id="9" name="CaixaDeTexto 8">
              <a:extLst>
                <a:ext uri="{FF2B5EF4-FFF2-40B4-BE49-F238E27FC236}">
                  <a16:creationId xmlns:a16="http://schemas.microsoft.com/office/drawing/2014/main" xmlns=""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xmlns=""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xmlns=""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xmlns=""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graphicFrame>
          <p:nvGraphicFramePr>
            <p:cNvPr id="12" name="Tabela 4">
              <a:extLst>
                <a:ext uri="{FF2B5EF4-FFF2-40B4-BE49-F238E27FC236}">
                  <a16:creationId xmlns:a16="http://schemas.microsoft.com/office/drawing/2014/main" xmlns=""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graphicFrame>
          <p:nvGraphicFramePr>
            <p:cNvPr id="13" name="Tabela 4">
              <a:extLst>
                <a:ext uri="{FF2B5EF4-FFF2-40B4-BE49-F238E27FC236}">
                  <a16:creationId xmlns:a16="http://schemas.microsoft.com/office/drawing/2014/main" xmlns=""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p:sp>
          <p:nvSpPr>
            <p:cNvPr id="14" name="CaixaDeTexto 13">
              <a:extLst>
                <a:ext uri="{FF2B5EF4-FFF2-40B4-BE49-F238E27FC236}">
                  <a16:creationId xmlns:a16="http://schemas.microsoft.com/office/drawing/2014/main" xmlns=""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xmlns=""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sp>
          <p:nvSpPr>
            <p:cNvPr id="16" name="CaixaDeTexto 15">
              <a:extLst>
                <a:ext uri="{FF2B5EF4-FFF2-40B4-BE49-F238E27FC236}">
                  <a16:creationId xmlns:a16="http://schemas.microsoft.com/office/drawing/2014/main" xmlns=""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a:t>
                </a:r>
                <a:r>
                  <a:rPr lang="pt-BR" i="1" dirty="0"/>
                  <a:t>.</a:t>
                </a:r>
              </a:p>
              <a:p>
                <a:r>
                  <a:rPr lang="pt-BR" dirty="0"/>
                  <a:t>O operação é representada pela equação ao lado.</a:t>
                </a:r>
              </a:p>
            </p:txBody>
          </p:sp>
        </mc:Choice>
        <mc:Fallback xmlns="">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xmlns=""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xmlns=""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xmlns=""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xmlns="">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xmlns=""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xmlns=""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xmlns=""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xmlns=""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xmlns=""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xmlns=""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xmlns="" id="{4C76E058-0378-65D5-ADEC-A97A871CBAFE}"/>
              </a:ext>
            </a:extLst>
          </p:cNvPr>
          <p:cNvSpPr txBox="1"/>
          <p:nvPr/>
        </p:nvSpPr>
        <p:spPr>
          <a:xfrm>
            <a:off x="0" y="1734169"/>
            <a:ext cx="1535872" cy="461665"/>
          </a:xfrm>
          <a:prstGeom prst="rect">
            <a:avLst/>
          </a:prstGeom>
          <a:noFill/>
        </p:spPr>
        <p:txBody>
          <a:bodyPr wrap="square" rtlCol="0">
            <a:spAutoFit/>
          </a:bodyPr>
          <a:lstStyle/>
          <a:p>
            <a:pPr algn="ctr"/>
            <a:r>
              <a:rPr lang="pt-BR" sz="1200" dirty="0"/>
              <a:t>Janela de convolução ou campo receptivo</a:t>
            </a:r>
          </a:p>
        </p:txBody>
      </p:sp>
      <p:cxnSp>
        <p:nvCxnSpPr>
          <p:cNvPr id="46" name="Conector: Curvo 45">
            <a:extLst>
              <a:ext uri="{FF2B5EF4-FFF2-40B4-BE49-F238E27FC236}">
                <a16:creationId xmlns:a16="http://schemas.microsoft.com/office/drawing/2014/main" xmlns=""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xmlns=""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p:sp>
        <p:nvSpPr>
          <p:cNvPr id="15" name="CaixaDeTexto 14">
            <a:extLst>
              <a:ext uri="{FF2B5EF4-FFF2-40B4-BE49-F238E27FC236}">
                <a16:creationId xmlns:a16="http://schemas.microsoft.com/office/drawing/2014/main" xmlns=""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p:sp>
        <p:nvSpPr>
          <p:cNvPr id="15" name="CaixaDeTexto 14">
            <a:extLst>
              <a:ext uri="{FF2B5EF4-FFF2-40B4-BE49-F238E27FC236}">
                <a16:creationId xmlns:a16="http://schemas.microsoft.com/office/drawing/2014/main" xmlns=""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907704462"/>
                  </a:ext>
                </a:extLst>
              </a:tr>
            </a:tbl>
          </a:graphicData>
        </a:graphic>
      </p:graphicFrame>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p:sp>
        <p:nvSpPr>
          <p:cNvPr id="15" name="CaixaDeTexto 14">
            <a:extLst>
              <a:ext uri="{FF2B5EF4-FFF2-40B4-BE49-F238E27FC236}">
                <a16:creationId xmlns:a16="http://schemas.microsoft.com/office/drawing/2014/main" xmlns=""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de característica ou de ativação.</a:t>
            </a:r>
            <a:endParaRPr lang="pt-BR" dirty="0"/>
          </a:p>
          <a:p>
            <a:r>
              <a:rPr lang="pt-BR" dirty="0"/>
              <a:t>É chamado assim pois ele </a:t>
            </a:r>
            <a:r>
              <a:rPr lang="pt-BR" b="1" i="1" dirty="0">
                <a:solidFill>
                  <a:srgbClr val="00B050"/>
                </a:solidFill>
              </a:rPr>
              <a:t>fornece as respostas desse filtro em cada posição espacial</a:t>
            </a:r>
            <a:r>
              <a:rPr lang="pt-BR" dirty="0"/>
              <a:t> da imagem.</a:t>
            </a:r>
          </a:p>
          <a:p>
            <a:r>
              <a:rPr lang="pt-BR" dirty="0"/>
              <a:t>Um </a:t>
            </a:r>
            <a:r>
              <a:rPr lang="pt-BR" b="1" i="1" dirty="0">
                <a:solidFill>
                  <a:srgbClr val="00B050"/>
                </a:solidFill>
              </a:rPr>
              <a:t>valor</a:t>
            </a:r>
            <a:r>
              <a:rPr lang="pt-BR" dirty="0"/>
              <a:t> (ou ativação) </a:t>
            </a:r>
            <a:r>
              <a:rPr lang="pt-BR" b="1" i="1" dirty="0">
                <a:solidFill>
                  <a:srgbClr val="00B050"/>
                </a:solidFill>
              </a:rPr>
              <a:t>alto</a:t>
            </a:r>
            <a:r>
              <a:rPr lang="pt-BR" dirty="0"/>
              <a:t>, significa que um determinada </a:t>
            </a:r>
            <a:r>
              <a:rPr lang="pt-BR" b="1" i="1" dirty="0">
                <a:solidFill>
                  <a:srgbClr val="00B050"/>
                </a:solidFill>
              </a:rPr>
              <a:t>característica foi encontrada</a:t>
            </a:r>
            <a:r>
              <a:rPr lang="pt-BR" dirty="0"/>
              <a: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xmlns=""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07704462"/>
                  </a:ext>
                </a:extLst>
              </a:tr>
            </a:tbl>
          </a:graphicData>
        </a:graphic>
      </p:graphicFrame>
      <p:graphicFrame>
        <p:nvGraphicFramePr>
          <p:cNvPr id="8" name="Tabela 4">
            <a:extLst>
              <a:ext uri="{FF2B5EF4-FFF2-40B4-BE49-F238E27FC236}">
                <a16:creationId xmlns:a16="http://schemas.microsoft.com/office/drawing/2014/main" xmlns=""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xmlns=""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p:sp>
        <p:nvSpPr>
          <p:cNvPr id="15" name="CaixaDeTexto 14">
            <a:extLst>
              <a:ext uri="{FF2B5EF4-FFF2-40B4-BE49-F238E27FC236}">
                <a16:creationId xmlns:a16="http://schemas.microsoft.com/office/drawing/2014/main" xmlns=""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xmlns=""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xmlns=""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xmlns=""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xmlns="" id="{3B6E1BB7-2D62-10DF-A8BC-66B8B5DCE9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xmlns=""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a:t>
            </a:r>
            <a:r>
              <a:rPr lang="pt-BR" b="1" i="1" dirty="0">
                <a:solidFill>
                  <a:srgbClr val="00B050"/>
                </a:solidFill>
                <a:effectLst/>
              </a:rPr>
              <a:t>correlações cruzadas</a:t>
            </a:r>
            <a:r>
              <a:rPr lang="pt-BR" b="0" i="0" dirty="0">
                <a:effectLst/>
              </a:rPr>
              <a:t>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a:t>
            </a:r>
            <a:r>
              <a:rPr lang="pt-BR" b="1" i="1" dirty="0">
                <a:solidFill>
                  <a:srgbClr val="00B050"/>
                </a:solidFill>
                <a:effectLst/>
              </a:rPr>
              <a:t>eficientes</a:t>
            </a:r>
            <a:r>
              <a:rPr lang="pt-BR" b="0" i="0" dirty="0">
                <a:effectLst/>
              </a:rPr>
              <a:t> (sem inversão</a:t>
            </a:r>
            <a:r>
              <a:rPr lang="pt-BR" b="1" i="1" dirty="0">
                <a:solidFill>
                  <a:srgbClr val="00B050"/>
                </a:solidFill>
                <a:effectLst/>
              </a:rPr>
              <a:t>) e simples de serem implementadas</a:t>
            </a:r>
            <a:r>
              <a:rPr lang="pt-BR" b="0" i="0" dirty="0">
                <a:effectLst/>
              </a:rPr>
              <a:t>.</a:t>
            </a:r>
          </a:p>
          <a:p>
            <a:r>
              <a:rPr lang="pt-BR" b="0" i="0" dirty="0">
                <a:effectLst/>
              </a:rPr>
              <a:t>Ao contrário da operação de convolução, as </a:t>
            </a:r>
            <a:r>
              <a:rPr lang="pt-BR" b="0" i="0" dirty="0" err="1">
                <a:effectLst/>
              </a:rPr>
              <a:t>CNNs</a:t>
            </a:r>
            <a:r>
              <a:rPr lang="pt-BR" b="0" i="0" dirty="0">
                <a:effectLst/>
              </a:rPr>
              <a:t> </a:t>
            </a:r>
            <a:r>
              <a:rPr lang="pt-BR" b="1" i="1" dirty="0">
                <a:solidFill>
                  <a:srgbClr val="00B050"/>
                </a:solidFill>
                <a:effectLst/>
              </a:rPr>
              <a:t>não invertem o kernel </a:t>
            </a:r>
            <a:r>
              <a:rPr lang="pt-BR" dirty="0">
                <a:effectLst/>
              </a:rPr>
              <a:t>(ou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solidFill>
                  <a:srgbClr val="7030A0"/>
                </a:solidFill>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xmlns=""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xmlns=""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xmlns=""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xmlns=""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xmlns=""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a:t>
            </a:r>
            <a:r>
              <a:rPr lang="pt-BR" b="1" i="1" dirty="0"/>
              <a:t>dividi-la em 3 operações de convolução separadas </a:t>
            </a:r>
            <a:r>
              <a:rPr lang="pt-BR" dirty="0"/>
              <a:t>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xmlns="" id="{E9DDA8A0-1355-BFAC-FC9A-9832CE0C9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xmlns=""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xmlns=""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xmlns="" id="{B95BA9E1-3F17-F39D-AC17-14CC48F771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xmlns="" id="{8328A394-0A85-EDFE-CA32-E04993577F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xmlns="" id="{AD1132E5-99A1-3663-0FB9-B583CE1825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xmlns=""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xmlns=""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3BE326F2-E03D-F00D-0FFA-8DB73E53DA3E}"/>
                  </a:ext>
                </a:extLst>
              </p:cNvPr>
              <p:cNvSpPr>
                <a:spLocks noGrp="1"/>
              </p:cNvSpPr>
              <p:nvPr>
                <p:ph idx="1"/>
              </p:nvPr>
            </p:nvSpPr>
            <p:spPr>
              <a:xfrm>
                <a:off x="6437376" y="1825624"/>
                <a:ext cx="5659375" cy="5032375"/>
              </a:xfrm>
            </p:spPr>
            <p:txBody>
              <a:bodyPr>
                <a:normAutofit/>
              </a:bodyPr>
              <a:lstStyle/>
              <a:p>
                <a:r>
                  <a:rPr lang="pt-BR" dirty="0"/>
                  <a:t>Em geral, cada </a:t>
                </a:r>
                <a:r>
                  <a:rPr lang="pt-BR" b="1" i="1" dirty="0">
                    <a:solidFill>
                      <a:srgbClr val="00B050"/>
                    </a:solidFill>
                  </a:rPr>
                  <a:t>camada convolucional possui </a:t>
                </a:r>
                <a:r>
                  <a:rPr lang="pt-BR" b="1" i="1" dirty="0">
                    <a:solidFill>
                      <a:srgbClr val="7030A0"/>
                    </a:solidFill>
                  </a:rPr>
                  <a:t>vários</a:t>
                </a:r>
                <a:r>
                  <a:rPr lang="pt-BR" b="1" i="1" dirty="0">
                    <a:solidFill>
                      <a:srgbClr val="00B050"/>
                    </a:solidFill>
                  </a:rPr>
                  <a:t> kernels</a:t>
                </a:r>
                <a:r>
                  <a:rPr lang="pt-BR" dirty="0"/>
                  <a:t>.</a:t>
                </a:r>
              </a:p>
              <a:p>
                <a:r>
                  <a:rPr lang="pt-BR" dirty="0"/>
                  <a:t>Cada </a:t>
                </a:r>
                <a:r>
                  <a:rPr lang="pt-BR" b="1" dirty="0">
                    <a:solidFill>
                      <a:srgbClr val="7030A0"/>
                    </a:solidFill>
                  </a:rPr>
                  <a:t>kernel detecta uma característica diferente</a:t>
                </a:r>
                <a:r>
                  <a:rPr lang="pt-BR" dirty="0"/>
                  <a:t>.</a:t>
                </a:r>
              </a:p>
              <a:p>
                <a:r>
                  <a:rPr lang="pt-BR" dirty="0"/>
                  <a:t>O resultado da convolução tem um valor de </a:t>
                </a:r>
                <a:r>
                  <a:rPr lang="pt-BR" i="1" dirty="0"/>
                  <a:t>bias</a:t>
                </a:r>
                <a:r>
                  <a:rPr lang="pt-BR" dirty="0"/>
                  <a:t> somado a ele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da camada é o resultado do </a:t>
                </a:r>
                <a:r>
                  <a:rPr lang="pt-BR" b="1" i="1" dirty="0"/>
                  <a:t>empilhamento de várias matrizes.</a:t>
                </a:r>
                <a:endParaRPr lang="pt-BR" dirty="0"/>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437376" y="1825624"/>
                <a:ext cx="5659375" cy="5032375"/>
              </a:xfrm>
              <a:blipFill>
                <a:blip r:embed="rId3"/>
                <a:stretch>
                  <a:fillRect l="-1940" t="-1937" r="-172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xmlns="" id="{29BAA618-7159-6FB0-177B-6EB8D11213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49" y="2192097"/>
            <a:ext cx="6244591" cy="4337353"/>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xmlns=""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 (ou ativações)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1" dirty="0">
                <a:effectLst/>
              </a:rPr>
              <a:t> </a:t>
            </a:r>
            <a:r>
              <a:rPr lang="pt-BR" b="1" i="1" dirty="0">
                <a:solidFill>
                  <a:srgbClr val="00B050"/>
                </a:solidFill>
                <a:effectLst/>
              </a:rPr>
              <a:t>a cada trecho da imagem</a:t>
            </a:r>
            <a:r>
              <a:rPr lang="pt-BR" b="0" i="0" dirty="0">
                <a:effectLst/>
              </a:rPr>
              <a:t>.</a:t>
            </a:r>
          </a:p>
          <a:p>
            <a:r>
              <a:rPr lang="pt-BR" b="0" i="0" dirty="0">
                <a:effectLst/>
              </a:rPr>
              <a:t>Cada mapa de características ao longo das camadas da rede representa características extraídas da imagem de entrada.</a:t>
            </a:r>
          </a:p>
        </p:txBody>
      </p:sp>
      <p:pic>
        <p:nvPicPr>
          <p:cNvPr id="1026" name="Picture 2" descr="Understanding Convolutional Neural Network: A Complete Guide">
            <a:extLst>
              <a:ext uri="{FF2B5EF4-FFF2-40B4-BE49-F238E27FC236}">
                <a16:creationId xmlns:a16="http://schemas.microsoft.com/office/drawing/2014/main" xmlns="" id="{AED33207-2232-940E-DDB5-348407D736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49" y="2190776"/>
            <a:ext cx="6605514" cy="38808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xmlns="" id="{487AA1AB-3093-B696-86D4-1C0FF423C66E}"/>
              </a:ext>
            </a:extLst>
          </p:cNvPr>
          <p:cNvSpPr txBox="1"/>
          <p:nvPr/>
        </p:nvSpPr>
        <p:spPr>
          <a:xfrm>
            <a:off x="0" y="6396335"/>
            <a:ext cx="4458878" cy="461665"/>
          </a:xfrm>
          <a:prstGeom prst="rect">
            <a:avLst/>
          </a:prstGeom>
          <a:noFill/>
        </p:spPr>
        <p:txBody>
          <a:bodyPr wrap="square">
            <a:spAutoFit/>
          </a:bodyPr>
          <a:lstStyle/>
          <a:p>
            <a:r>
              <a:rPr lang="pt-BR" sz="1200" b="1" dirty="0"/>
              <a:t>OBS</a:t>
            </a:r>
            <a:r>
              <a:rPr lang="pt-BR" sz="1200" dirty="0"/>
              <a:t>.: assume-se uma configuração de preenchimento que mantém o tamanho espacial dos dados em camadas convolucionais.</a:t>
            </a:r>
          </a:p>
        </p:txBody>
      </p:sp>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BF0EA4-331C-96D9-4ED8-22917D3D9478}"/>
              </a:ext>
            </a:extLst>
          </p:cNvPr>
          <p:cNvSpPr>
            <a:spLocks noGrp="1"/>
          </p:cNvSpPr>
          <p:nvPr>
            <p:ph type="title"/>
          </p:nvPr>
        </p:nvSpPr>
        <p:spPr/>
        <p:txBody>
          <a:bodyPr/>
          <a:lstStyle/>
          <a:p>
            <a:r>
              <a:rPr lang="pt-BR" dirty="0"/>
              <a:t>Filtros aprendem a detectar estruturas</a:t>
            </a:r>
          </a:p>
        </p:txBody>
      </p:sp>
      <p:sp>
        <p:nvSpPr>
          <p:cNvPr id="3" name="Espaço Reservado para Conteúdo 2">
            <a:extLst>
              <a:ext uri="{FF2B5EF4-FFF2-40B4-BE49-F238E27FC236}">
                <a16:creationId xmlns:a16="http://schemas.microsoft.com/office/drawing/2014/main" xmlns="" id="{23822213-187E-84B8-F6E9-C0BC863FFA29}"/>
              </a:ext>
            </a:extLst>
          </p:cNvPr>
          <p:cNvSpPr>
            <a:spLocks noGrp="1"/>
          </p:cNvSpPr>
          <p:nvPr>
            <p:ph idx="1"/>
          </p:nvPr>
        </p:nvSpPr>
        <p:spPr>
          <a:xfrm>
            <a:off x="838199" y="4800436"/>
            <a:ext cx="11133841" cy="2057563"/>
          </a:xfrm>
        </p:spPr>
        <p:txBody>
          <a:bodyPr/>
          <a:lstStyle/>
          <a:p>
            <a:r>
              <a:rPr lang="pt-BR" dirty="0"/>
              <a:t>A imagem de entrada apresenta vários componentes lineares (bordas).</a:t>
            </a:r>
          </a:p>
          <a:p>
            <a:r>
              <a:rPr lang="pt-BR" dirty="0"/>
              <a:t>Temos uma camada convolucional com três filtros.</a:t>
            </a:r>
          </a:p>
          <a:p>
            <a:r>
              <a:rPr lang="pt-BR" b="0" i="0" dirty="0">
                <a:effectLst/>
              </a:rPr>
              <a:t>Cada filtro aprende a detectar diferentes elementos estruturais (ou seja, linhas horizontais, linhas verticais e linhas diagonais). </a:t>
            </a:r>
            <a:endParaRPr lang="pt-BR" dirty="0"/>
          </a:p>
        </p:txBody>
      </p:sp>
      <p:pic>
        <p:nvPicPr>
          <p:cNvPr id="1026" name="Picture 2" descr="Convolutional layer with three filters.">
            <a:extLst>
              <a:ext uri="{FF2B5EF4-FFF2-40B4-BE49-F238E27FC236}">
                <a16:creationId xmlns:a16="http://schemas.microsoft.com/office/drawing/2014/main" xmlns="" id="{FDA7B237-9C5E-6200-75A2-2E9F8F9D0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 r="1031"/>
          <a:stretch/>
        </p:blipFill>
        <p:spPr bwMode="auto">
          <a:xfrm>
            <a:off x="2534852" y="1690688"/>
            <a:ext cx="7122296" cy="3006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xmlns="" id="{5731D3E3-B97F-0C63-5E05-83F62DBDB2C7}"/>
              </a:ext>
            </a:extLst>
          </p:cNvPr>
          <p:cNvSpPr txBox="1"/>
          <p:nvPr/>
        </p:nvSpPr>
        <p:spPr>
          <a:xfrm>
            <a:off x="8785780" y="1688232"/>
            <a:ext cx="2841397" cy="738664"/>
          </a:xfrm>
          <a:prstGeom prst="rect">
            <a:avLst/>
          </a:prstGeom>
          <a:noFill/>
        </p:spPr>
        <p:txBody>
          <a:bodyPr wrap="square">
            <a:spAutoFit/>
          </a:bodyPr>
          <a:lstStyle/>
          <a:p>
            <a:pPr algn="ctr"/>
            <a:r>
              <a:rPr lang="pt-BR" sz="1400" b="0" i="0" dirty="0">
                <a:solidFill>
                  <a:srgbClr val="222222"/>
                </a:solidFill>
                <a:effectLst/>
                <a:latin typeface="Arial" panose="020B0604020202020204" pitchFamily="34" charset="0"/>
              </a:rPr>
              <a:t>Os mapas de ativação enfatizam os neurônios altamente ativados associados a cada filtro.</a:t>
            </a:r>
            <a:endParaRPr lang="pt-BR" sz="1400" dirty="0"/>
          </a:p>
        </p:txBody>
      </p:sp>
      <p:cxnSp>
        <p:nvCxnSpPr>
          <p:cNvPr id="7" name="Conector de Seta Reta 6">
            <a:extLst>
              <a:ext uri="{FF2B5EF4-FFF2-40B4-BE49-F238E27FC236}">
                <a16:creationId xmlns:a16="http://schemas.microsoft.com/office/drawing/2014/main" xmlns="" id="{4FAA22FD-157A-5B17-8257-62218A4DB470}"/>
              </a:ext>
            </a:extLst>
          </p:cNvPr>
          <p:cNvCxnSpPr>
            <a:stCxn id="5" idx="1"/>
          </p:cNvCxnSpPr>
          <p:nvPr/>
        </p:nvCxnSpPr>
        <p:spPr>
          <a:xfrm flipH="1">
            <a:off x="8342722" y="2057564"/>
            <a:ext cx="443058"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xmlns="" id="{79A41281-5AE9-F7D6-F75E-259E79DE9E36}"/>
              </a:ext>
            </a:extLst>
          </p:cNvPr>
          <p:cNvSpPr>
            <a:spLocks noGrp="1"/>
          </p:cNvSpPr>
          <p:nvPr>
            <p:ph idx="1"/>
          </p:nvPr>
        </p:nvSpPr>
        <p:spPr>
          <a:xfrm>
            <a:off x="838201" y="4600280"/>
            <a:ext cx="11162122" cy="2257720"/>
          </a:xfrm>
        </p:spPr>
        <p:txBody>
          <a:bodyPr>
            <a:normAutofit lnSpcReduction="10000"/>
          </a:bodyPr>
          <a:lstStyle/>
          <a:p>
            <a:r>
              <a:rPr lang="pt-BR" dirty="0"/>
              <a:t>Considerem a imagem à esquerda.</a:t>
            </a:r>
          </a:p>
          <a:p>
            <a:r>
              <a:rPr lang="pt-BR" dirty="0"/>
              <a:t>Se aplicarmos o </a:t>
            </a:r>
            <a:r>
              <a:rPr lang="pt-BR" i="1" dirty="0"/>
              <a:t>kernel</a:t>
            </a:r>
            <a:r>
              <a:rPr lang="pt-BR" dirty="0"/>
              <a:t> mostrado, obteremos os resultados à direita.</a:t>
            </a:r>
          </a:p>
          <a:p>
            <a:r>
              <a:rPr lang="pt-BR" dirty="0"/>
              <a:t>Ele </a:t>
            </a:r>
            <a:r>
              <a:rPr lang="pt-BR" b="1" i="1" dirty="0">
                <a:solidFill>
                  <a:srgbClr val="00B050"/>
                </a:solidFill>
              </a:rPr>
              <a:t>realça muito as linhas verticais e escurece todo o resto</a:t>
            </a:r>
            <a:r>
              <a:rPr lang="pt-BR" dirty="0"/>
              <a:t>.</a:t>
            </a:r>
          </a:p>
          <a:p>
            <a:r>
              <a:rPr lang="pt-BR" dirty="0"/>
              <a:t>Portanto, podemos considerar este </a:t>
            </a:r>
            <a:r>
              <a:rPr lang="pt-BR" i="1" dirty="0"/>
              <a:t>kernel</a:t>
            </a:r>
            <a:r>
              <a:rPr lang="pt-BR" dirty="0"/>
              <a:t> como um </a:t>
            </a:r>
            <a:r>
              <a:rPr lang="pt-BR" b="1" i="1" dirty="0">
                <a:solidFill>
                  <a:srgbClr val="00B050"/>
                </a:solidFill>
              </a:rPr>
              <a:t>detector de linhas verticais</a:t>
            </a:r>
            <a:r>
              <a:rPr lang="pt-BR" dirty="0"/>
              <a:t>.</a:t>
            </a:r>
          </a:p>
        </p:txBody>
      </p:sp>
      <p:graphicFrame>
        <p:nvGraphicFramePr>
          <p:cNvPr id="10" name="Tabela 4">
            <a:extLst>
              <a:ext uri="{FF2B5EF4-FFF2-40B4-BE49-F238E27FC236}">
                <a16:creationId xmlns:a16="http://schemas.microsoft.com/office/drawing/2014/main" xmlns=""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sp>
        <p:nvSpPr>
          <p:cNvPr id="11" name="Seta: para a Direita 10">
            <a:extLst>
              <a:ext uri="{FF2B5EF4-FFF2-40B4-BE49-F238E27FC236}">
                <a16:creationId xmlns:a16="http://schemas.microsoft.com/office/drawing/2014/main" xmlns=""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xmlns=""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xmlns=""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xmlns="" id="{404B1AA2-ED49-E855-8A66-569E17795431}"/>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357984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xmlns=""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outro </a:t>
            </a:r>
            <a:r>
              <a:rPr lang="pt-BR" i="1" dirty="0"/>
              <a:t>kernel</a:t>
            </a:r>
            <a:r>
              <a:rPr lang="pt-BR" dirty="0"/>
              <a:t> pode </a:t>
            </a:r>
            <a:r>
              <a:rPr lang="pt-BR" b="1" i="1" dirty="0">
                <a:solidFill>
                  <a:srgbClr val="00B050"/>
                </a:solidFill>
              </a:rPr>
              <a:t>detectar linhas horizontais</a:t>
            </a:r>
            <a:r>
              <a:rPr lang="pt-BR" dirty="0"/>
              <a:t>, escurecendo quase tudo na imagem que não seja uma linha horizontal.</a:t>
            </a:r>
          </a:p>
          <a:p>
            <a:r>
              <a:rPr lang="pt-BR" dirty="0"/>
              <a:t>Ao aplicar </a:t>
            </a:r>
            <a:r>
              <a:rPr lang="pt-BR" i="1" dirty="0"/>
              <a:t>kernels</a:t>
            </a:r>
            <a:r>
              <a:rPr lang="pt-BR" dirty="0"/>
              <a:t> como esses, podemos </a:t>
            </a:r>
            <a:r>
              <a:rPr lang="pt-BR" b="1" i="1" dirty="0">
                <a:solidFill>
                  <a:srgbClr val="00B050"/>
                </a:solidFill>
              </a:rPr>
              <a:t>remover quase tudo</a:t>
            </a:r>
            <a:r>
              <a:rPr lang="pt-BR" dirty="0"/>
              <a:t>, </a:t>
            </a:r>
            <a:r>
              <a:rPr lang="pt-BR" b="1" i="1" dirty="0">
                <a:solidFill>
                  <a:srgbClr val="00B050"/>
                </a:solidFill>
              </a:rPr>
              <a:t>exceto uma característica distinta</a:t>
            </a:r>
            <a:r>
              <a:rPr lang="pt-BR" dirty="0"/>
              <a:t>.</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xmlns=""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xmlns=""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xmlns=""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xmlns=""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pic>
        <p:nvPicPr>
          <p:cNvPr id="3074" name="Picture 2">
            <a:extLst>
              <a:ext uri="{FF2B5EF4-FFF2-40B4-BE49-F238E27FC236}">
                <a16:creationId xmlns:a16="http://schemas.microsoft.com/office/drawing/2014/main" xmlns=""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xmlns=""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
        <p:nvSpPr>
          <p:cNvPr id="8" name="CaixaDeTexto 7">
            <a:extLst>
              <a:ext uri="{FF2B5EF4-FFF2-40B4-BE49-F238E27FC236}">
                <a16:creationId xmlns:a16="http://schemas.microsoft.com/office/drawing/2014/main" xmlns="" id="{A304C040-D825-0594-9468-B1A68F562CBC}"/>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15799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xmlns=""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t>
            </a:r>
            <a:r>
              <a:rPr lang="pt-BR" b="1" i="1" dirty="0">
                <a:solidFill>
                  <a:srgbClr val="00B050"/>
                </a:solidFill>
              </a:rPr>
              <a:t>após uma camada de convolução</a:t>
            </a:r>
            <a:r>
              <a:rPr lang="pt-BR" dirty="0"/>
              <a:t>.</a:t>
            </a:r>
          </a:p>
          <a:p>
            <a:r>
              <a:rPr lang="pt-BR" dirty="0"/>
              <a:t>Ela </a:t>
            </a:r>
            <a:r>
              <a:rPr lang="pt-BR" b="1" i="1" dirty="0">
                <a:solidFill>
                  <a:srgbClr val="00B050"/>
                </a:solidFill>
              </a:rPr>
              <a:t>subamostra</a:t>
            </a:r>
            <a:r>
              <a:rPr lang="pt-BR" dirty="0"/>
              <a:t> sua entrada. </a:t>
            </a:r>
          </a:p>
          <a:p>
            <a:r>
              <a:rPr lang="pt-BR" dirty="0"/>
              <a:t>O </a:t>
            </a:r>
            <a:r>
              <a:rPr lang="pt-BR" b="1" i="1" dirty="0">
                <a:solidFill>
                  <a:srgbClr val="7030A0"/>
                </a:solidFill>
              </a:rPr>
              <a:t>objetivo</a:t>
            </a:r>
            <a:r>
              <a:rPr lang="pt-BR" dirty="0"/>
              <a:t> da subamostragem é </a:t>
            </a:r>
            <a:r>
              <a:rPr lang="pt-BR" b="1" i="1" dirty="0">
                <a:solidFill>
                  <a:srgbClr val="7030A0"/>
                </a:solidFill>
              </a:rPr>
              <a:t>reduzir a carga computacional</a:t>
            </a:r>
            <a:r>
              <a:rPr lang="pt-BR" dirty="0"/>
              <a:t>, o </a:t>
            </a:r>
            <a:r>
              <a:rPr lang="pt-BR" b="1" i="1" dirty="0">
                <a:solidFill>
                  <a:srgbClr val="7030A0"/>
                </a:solidFill>
              </a:rPr>
              <a:t>uso de memória</a:t>
            </a:r>
            <a:r>
              <a:rPr lang="pt-BR" dirty="0"/>
              <a:t> e o </a:t>
            </a:r>
            <a:r>
              <a:rPr lang="pt-BR" b="1" i="1" dirty="0">
                <a:solidFill>
                  <a:srgbClr val="7030A0"/>
                </a:solidFill>
              </a:rPr>
              <a:t>número de parâmetros </a:t>
            </a:r>
            <a:r>
              <a:rPr lang="pt-BR" dirty="0"/>
              <a:t>(limitando assim o risco de </a:t>
            </a:r>
            <a:r>
              <a:rPr lang="pt-BR" b="1" i="1" dirty="0">
                <a:solidFill>
                  <a:srgbClr val="00B050"/>
                </a:solidFill>
              </a:rPr>
              <a:t>sobreajuste</a:t>
            </a:r>
            <a:r>
              <a:rPr lang="pt-BR" dirty="0"/>
              <a:t>).</a:t>
            </a:r>
          </a:p>
          <a:p>
            <a:r>
              <a:rPr lang="pt-BR" b="0" i="0" dirty="0">
                <a:effectLst/>
              </a:rPr>
              <a:t>Além disso, ela </a:t>
            </a:r>
            <a:r>
              <a:rPr lang="pt-BR" b="1" i="1" dirty="0">
                <a:solidFill>
                  <a:srgbClr val="00B050"/>
                </a:solidFill>
                <a:effectLst/>
              </a:rPr>
              <a:t>ajuda a tornar a rede mais robusta a pequenas mudanças na posição das características</a:t>
            </a:r>
            <a:r>
              <a:rPr lang="pt-BR" b="0" i="0" dirty="0">
                <a:effectLst/>
              </a:rPr>
              <a:t>, o que é útil em tarefas de reconhecimento de objetos.</a:t>
            </a:r>
            <a:endParaRPr lang="pt-BR" dirty="0"/>
          </a:p>
        </p:txBody>
      </p:sp>
      <p:pic>
        <p:nvPicPr>
          <p:cNvPr id="6" name="Imagem 5">
            <a:extLst>
              <a:ext uri="{FF2B5EF4-FFF2-40B4-BE49-F238E27FC236}">
                <a16:creationId xmlns:a16="http://schemas.microsoft.com/office/drawing/2014/main" xmlns="" id="{1160C37D-DA47-F7AA-6346-2E8DC337E0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57EF79-7D6D-120A-5FF5-D61E8B4B343B}"/>
                  </a:ext>
                </a:extLst>
              </p:cNvPr>
              <p:cNvSpPr>
                <a:spLocks noGrp="1"/>
              </p:cNvSpPr>
              <p:nvPr>
                <p:ph idx="1"/>
              </p:nvPr>
            </p:nvSpPr>
            <p:spPr>
              <a:xfrm>
                <a:off x="5435600" y="1825624"/>
                <a:ext cx="6546851" cy="5032375"/>
              </a:xfrm>
            </p:spPr>
            <p:txBody>
              <a:bodyPr>
                <a:normAutofit/>
              </a:bodyPr>
              <a:lstStyle/>
              <a:p>
                <a:r>
                  <a:rPr lang="pt-BR" dirty="0"/>
                  <a:t>A maneira </a:t>
                </a:r>
                <a:r>
                  <a:rPr lang="pt-BR" b="1" i="1" dirty="0">
                    <a:solidFill>
                      <a:srgbClr val="00B050"/>
                    </a:solidFill>
                  </a:rPr>
                  <a:t>mais comum </a:t>
                </a:r>
                <a:r>
                  <a:rPr lang="pt-BR" dirty="0"/>
                  <a:t>de subamostrar é aplicar uma </a:t>
                </a:r>
                <a:r>
                  <a:rPr lang="pt-BR" b="1" i="1" dirty="0">
                    <a:solidFill>
                      <a:srgbClr val="00B050"/>
                    </a:solidFill>
                  </a:rPr>
                  <a:t>operação </a:t>
                </a:r>
                <a14:m>
                  <m:oMath xmlns:m="http://schemas.openxmlformats.org/officeDocument/2006/math">
                    <m:r>
                      <a:rPr lang="pt-BR" b="1" i="0" smtClean="0">
                        <a:solidFill>
                          <a:srgbClr val="00B050"/>
                        </a:solidFill>
                        <a:latin typeface="Cambria Math" panose="02040503050406030204" pitchFamily="18" charset="0"/>
                      </a:rPr>
                      <m:t>𝐦𝐚𝐱</m:t>
                    </m:r>
                    <m:r>
                      <a:rPr lang="pt-BR" b="1" i="1" smtClean="0">
                        <a:solidFill>
                          <a:srgbClr val="00B050"/>
                        </a:solidFill>
                        <a:latin typeface="Cambria Math" panose="02040503050406030204" pitchFamily="18" charset="0"/>
                      </a:rPr>
                      <m:t>(.)</m:t>
                    </m:r>
                  </m:oMath>
                </a14:m>
                <a:r>
                  <a:rPr lang="pt-BR" b="1" i="1" dirty="0">
                    <a:solidFill>
                      <a:srgbClr val="00B050"/>
                    </a:solidFill>
                  </a:rPr>
                  <a:t> </a:t>
                </a:r>
                <a:r>
                  <a:rPr lang="pt-BR" dirty="0"/>
                  <a:t>ao resultado de cada </a:t>
                </a:r>
                <a:r>
                  <a:rPr lang="pt-BR" i="1" dirty="0"/>
                  <a:t>kernel</a:t>
                </a:r>
                <a:r>
                  <a:rPr lang="pt-BR" dirty="0"/>
                  <a:t>.</a:t>
                </a:r>
              </a:p>
              <a:p>
                <a:r>
                  <a:rPr lang="pt-BR" dirty="0"/>
                  <a:t>Somente o </a:t>
                </a:r>
                <a:r>
                  <a:rPr lang="pt-BR" b="1" i="1" dirty="0">
                    <a:solidFill>
                      <a:srgbClr val="00B050"/>
                    </a:solidFill>
                  </a:rPr>
                  <a:t>valor máximo de entrada em cada campo receptivo</a:t>
                </a:r>
                <a:r>
                  <a:rPr lang="pt-BR" dirty="0"/>
                  <a:t> da camada de </a:t>
                </a:r>
                <a:r>
                  <a:rPr lang="pt-BR" i="1" dirty="0"/>
                  <a:t>pooling</a:t>
                </a:r>
                <a:r>
                  <a:rPr lang="pt-BR" dirty="0"/>
                  <a:t> </a:t>
                </a:r>
                <a:r>
                  <a:rPr lang="pt-BR" b="1" i="1" dirty="0">
                    <a:solidFill>
                      <a:srgbClr val="00B050"/>
                    </a:solidFill>
                  </a:rPr>
                  <a:t>passa para a próxima camada</a:t>
                </a:r>
                <a:r>
                  <a:rPr lang="pt-BR" dirty="0"/>
                  <a:t>, enquanto as </a:t>
                </a:r>
                <a:r>
                  <a:rPr lang="pt-BR" b="1" i="1" dirty="0">
                    <a:solidFill>
                      <a:srgbClr val="00B050"/>
                    </a:solidFill>
                  </a:rPr>
                  <a:t>outras entradas são descartadas</a:t>
                </a:r>
                <a:r>
                  <a:rPr lang="pt-BR" dirty="0"/>
                  <a:t>.</a:t>
                </a:r>
              </a:p>
              <a:p>
                <a:r>
                  <a:rPr lang="pt-BR" dirty="0"/>
                  <a:t>O </a:t>
                </a:r>
                <a:r>
                  <a:rPr lang="pt-BR" i="1" dirty="0"/>
                  <a:t>pooling</a:t>
                </a:r>
                <a:r>
                  <a:rPr lang="pt-BR" dirty="0"/>
                  <a:t> é </a:t>
                </a:r>
                <a:r>
                  <a:rPr lang="pt-BR" b="1" i="1" dirty="0">
                    <a:solidFill>
                      <a:srgbClr val="00B050"/>
                    </a:solidFill>
                  </a:rPr>
                  <a:t>normalmente aplicado a cada canal de entrada de forma independente</a:t>
                </a:r>
                <a:r>
                  <a:rPr lang="pt-BR" dirty="0"/>
                  <a:t>, de forma que a </a:t>
                </a:r>
                <a:r>
                  <a:rPr lang="pt-BR" b="1" i="1" dirty="0">
                    <a:solidFill>
                      <a:srgbClr val="00B050"/>
                    </a:solidFill>
                  </a:rPr>
                  <a:t>profundidade de saída seja igual a de entrada</a:t>
                </a:r>
                <a:r>
                  <a:rPr lang="pt-BR" dirty="0"/>
                  <a:t>.</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2886"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D0B18EC2-9ED1-DF53-99DA-548629A7F7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2EEE74-E184-8ED9-6B72-3DCB37E075CC}"/>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xmlns=""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a:t>
            </a:r>
            <a:r>
              <a:rPr lang="pt-BR" b="1" i="1" dirty="0">
                <a:solidFill>
                  <a:srgbClr val="00B050"/>
                </a:solidFill>
              </a:rPr>
              <a:t>capturar e reter as características mais importantes</a:t>
            </a:r>
            <a:r>
              <a:rPr lang="pt-BR" dirty="0"/>
              <a:t>, ao mesmo tempo que </a:t>
            </a:r>
            <a:r>
              <a:rPr lang="pt-BR" b="1" i="1" dirty="0">
                <a:solidFill>
                  <a:srgbClr val="7030A0"/>
                </a:solidFill>
              </a:rPr>
              <a:t>descartam informações menos relevantes ou ruidosas</a:t>
            </a:r>
            <a:r>
              <a:rPr lang="pt-BR" dirty="0"/>
              <a:t>.</a:t>
            </a:r>
          </a:p>
          <a:p>
            <a:r>
              <a:rPr lang="pt-BR" dirty="0"/>
              <a:t>Portanto, elas </a:t>
            </a:r>
            <a:r>
              <a:rPr lang="pt-BR" b="1" i="1" dirty="0">
                <a:solidFill>
                  <a:srgbClr val="00B050"/>
                </a:solidFill>
              </a:rPr>
              <a:t>compactam</a:t>
            </a:r>
            <a:r>
              <a:rPr lang="pt-BR" dirty="0"/>
              <a:t> os dados </a:t>
            </a:r>
            <a:r>
              <a:rPr lang="pt-BR" b="1" i="1" dirty="0">
                <a:solidFill>
                  <a:srgbClr val="00B050"/>
                </a:solidFill>
              </a:rPr>
              <a:t>sem perder as características importantes</a:t>
            </a:r>
            <a:r>
              <a:rPr lang="pt-BR" dirty="0"/>
              <a:t>.</a:t>
            </a:r>
          </a:p>
        </p:txBody>
      </p:sp>
      <p:grpSp>
        <p:nvGrpSpPr>
          <p:cNvPr id="8" name="Agrupar 7">
            <a:extLst>
              <a:ext uri="{FF2B5EF4-FFF2-40B4-BE49-F238E27FC236}">
                <a16:creationId xmlns:a16="http://schemas.microsoft.com/office/drawing/2014/main" xmlns=""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xmlns=""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xmlns=""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xmlns=""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xmlns=""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xmlns=""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C9B1FE04-F6F1-AF10-F6F0-40369D98189E}"/>
                  </a:ext>
                </a:extLst>
              </p:cNvPr>
              <p:cNvSpPr>
                <a:spLocks noGrp="1"/>
              </p:cNvSpPr>
              <p:nvPr>
                <p:ph idx="1"/>
              </p:nvPr>
            </p:nvSpPr>
            <p:spPr>
              <a:xfrm>
                <a:off x="5689600" y="1825624"/>
                <a:ext cx="6337300" cy="5032375"/>
              </a:xfrm>
            </p:spPr>
            <p:txBody>
              <a:bodyPr>
                <a:normAutofit/>
              </a:bodyPr>
              <a:lstStyle/>
              <a:p>
                <a:r>
                  <a:rPr lang="pt-BR" b="1" i="1" dirty="0">
                    <a:solidFill>
                      <a:srgbClr val="00B050"/>
                    </a:solidFill>
                  </a:rPr>
                  <a:t>D</a:t>
                </a:r>
                <a:r>
                  <a:rPr lang="pt-BR" b="1" i="1" dirty="0">
                    <a:solidFill>
                      <a:srgbClr val="00B050"/>
                    </a:solidFill>
                    <a:effectLst/>
                  </a:rPr>
                  <a:t>epois de aplicar muitas convoluções </a:t>
                </a:r>
                <a:r>
                  <a:rPr lang="pt-BR" b="0" i="0" dirty="0">
                    <a:solidFill>
                      <a:schemeClr val="tx1"/>
                    </a:solidFill>
                    <a:effectLst/>
                  </a:rPr>
                  <a:t>sucessivas, </a:t>
                </a:r>
                <a:r>
                  <a:rPr lang="pt-BR" dirty="0"/>
                  <a:t>as </a:t>
                </a:r>
                <a:r>
                  <a:rPr lang="pt-BR" b="1" i="1" dirty="0">
                    <a:solidFill>
                      <a:srgbClr val="00B050"/>
                    </a:solidFill>
                  </a:rPr>
                  <a:t>imagens </a:t>
                </a:r>
                <a:r>
                  <a:rPr lang="pt-BR" b="1" i="1" dirty="0">
                    <a:solidFill>
                      <a:srgbClr val="00B050"/>
                    </a:solidFill>
                    <a:effectLst/>
                  </a:rPr>
                  <a:t>tendem </a:t>
                </a:r>
                <a:r>
                  <a:rPr lang="pt-BR" b="0" i="0" dirty="0">
                    <a:solidFill>
                      <a:schemeClr val="tx1"/>
                    </a:solidFill>
                    <a:effectLst/>
                  </a:rPr>
                  <a:t>a se </a:t>
                </a:r>
                <a:r>
                  <a:rPr lang="pt-BR" b="1" i="1" dirty="0">
                    <a:solidFill>
                      <a:srgbClr val="00B050"/>
                    </a:solidFill>
                    <a:effectLst/>
                  </a:rPr>
                  <a:t>tornarem</a:t>
                </a:r>
                <a:r>
                  <a:rPr lang="pt-BR" b="0" i="0" dirty="0">
                    <a:solidFill>
                      <a:schemeClr val="tx1"/>
                    </a:solidFill>
                    <a:effectLst/>
                  </a:rPr>
                  <a:t> consideravelmente </a:t>
                </a:r>
                <a:r>
                  <a:rPr lang="pt-BR" b="1" i="1" dirty="0">
                    <a:solidFill>
                      <a:srgbClr val="00B050"/>
                    </a:solidFill>
                    <a:effectLst/>
                  </a:rPr>
                  <a:t>menores</a:t>
                </a:r>
                <a:r>
                  <a:rPr lang="pt-BR" b="0" i="0" dirty="0">
                    <a:solidFill>
                      <a:schemeClr val="tx1"/>
                    </a:solidFill>
                    <a:effectLst/>
                  </a:rPr>
                  <a:t>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i="1" dirty="0">
                    <a:solidFill>
                      <a:schemeClr val="tx1"/>
                    </a:solidFill>
                    <a:effectLst/>
                  </a:rPr>
                  <a:t>pixels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a:t>
                </a:r>
                <a:r>
                  <a:rPr lang="pt-BR" b="1" i="1" dirty="0">
                    <a:solidFill>
                      <a:srgbClr val="00B050"/>
                    </a:solidFill>
                    <a:effectLst/>
                  </a:rPr>
                  <a:t>informação interessante nas bordas da imagem desapareça</a:t>
                </a:r>
                <a:r>
                  <a:rPr lang="pt-BR" b="0" i="0" dirty="0">
                    <a:solidFill>
                      <a:schemeClr val="tx1"/>
                    </a:solidFill>
                    <a:effectLst/>
                  </a:rPr>
                  <a:t>.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689600" y="1825624"/>
                <a:ext cx="6337300" cy="5032375"/>
              </a:xfrm>
              <a:blipFill>
                <a:blip r:embed="rId3"/>
                <a:stretch>
                  <a:fillRect l="-1731" t="-1937"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xmlns=""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gridCol w="435303">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07704462"/>
                  </a:ext>
                </a:extLst>
              </a:tr>
            </a:tbl>
          </a:graphicData>
        </a:graphic>
      </p:graphicFrame>
      <p:graphicFrame>
        <p:nvGraphicFramePr>
          <p:cNvPr id="6" name="Tabela 4">
            <a:extLst>
              <a:ext uri="{FF2B5EF4-FFF2-40B4-BE49-F238E27FC236}">
                <a16:creationId xmlns:a16="http://schemas.microsoft.com/office/drawing/2014/main" xmlns=""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xmlns=""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p:sp>
        <p:nvSpPr>
          <p:cNvPr id="11" name="CaixaDeTexto 10">
            <a:extLst>
              <a:ext uri="{FF2B5EF4-FFF2-40B4-BE49-F238E27FC236}">
                <a16:creationId xmlns:a16="http://schemas.microsoft.com/office/drawing/2014/main" xmlns=""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xmlns=""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xmlns=""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xmlns=""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xmlns="" id="{C9B1FE04-F6F1-AF10-F6F0-40369D98189E}"/>
              </a:ext>
            </a:extLst>
          </p:cNvPr>
          <p:cNvSpPr>
            <a:spLocks noGrp="1"/>
          </p:cNvSpPr>
          <p:nvPr>
            <p:ph idx="1"/>
          </p:nvPr>
        </p:nvSpPr>
        <p:spPr>
          <a:xfrm>
            <a:off x="5308600" y="1825624"/>
            <a:ext cx="6718300" cy="5032375"/>
          </a:xfrm>
        </p:spPr>
        <p:txBody>
          <a:bodyPr>
            <a:normAutofit lnSpcReduction="10000"/>
          </a:bodyPr>
          <a:lstStyle/>
          <a:p>
            <a:r>
              <a:rPr lang="pt-BR" b="0" i="0" dirty="0">
                <a:effectLst/>
              </a:rPr>
              <a:t>O </a:t>
            </a:r>
            <a:r>
              <a:rPr lang="pt-BR" b="1" i="1" dirty="0">
                <a:effectLst/>
              </a:rPr>
              <a:t>padding</a:t>
            </a:r>
            <a:r>
              <a:rPr lang="pt-BR" b="0" i="0" dirty="0">
                <a:effectLst/>
              </a:rPr>
              <a:t> </a:t>
            </a:r>
            <a:r>
              <a:rPr lang="pt-BR" dirty="0"/>
              <a:t>é usado </a:t>
            </a:r>
            <a:r>
              <a:rPr lang="pt-BR" b="0" i="0" dirty="0">
                <a:effectLst/>
              </a:rPr>
              <a:t>para </a:t>
            </a:r>
            <a:r>
              <a:rPr lang="pt-BR" b="1" i="1" dirty="0">
                <a:solidFill>
                  <a:srgbClr val="00B050"/>
                </a:solidFill>
                <a:effectLst/>
              </a:rPr>
              <a:t>controlar o tamanho dos mapas de características </a:t>
            </a:r>
            <a:r>
              <a:rPr lang="pt-BR" b="0" i="0" dirty="0">
                <a:effectLst/>
              </a:rPr>
              <a:t>após uma camada convolucional</a:t>
            </a:r>
            <a:r>
              <a:rPr lang="pt-BR" dirty="0"/>
              <a:t>.</a:t>
            </a:r>
            <a:endParaRPr lang="pt-BR" b="0" i="0" dirty="0">
              <a:effectLst/>
            </a:endParaRPr>
          </a:p>
          <a:p>
            <a:r>
              <a:rPr lang="pt-BR" b="1" i="1" dirty="0">
                <a:solidFill>
                  <a:srgbClr val="00B050"/>
                </a:solidFill>
                <a:effectLst/>
              </a:rPr>
              <a:t>Pixels de preenchimento são adicionados ao redor da borda da imagem </a:t>
            </a:r>
            <a:r>
              <a:rPr lang="pt-BR" b="0" i="0" dirty="0">
                <a:effectLst/>
              </a:rPr>
              <a:t>de entrada, aumentando assim seu tamanho efetivo.</a:t>
            </a:r>
          </a:p>
          <a:p>
            <a:pPr lvl="1">
              <a:buFont typeface="Wingdings" panose="05000000000000000000" pitchFamily="2" charset="2"/>
              <a:buChar char="§"/>
            </a:pPr>
            <a:r>
              <a:rPr lang="pt-BR" b="0" i="0" dirty="0">
                <a:effectLst/>
              </a:rPr>
              <a:t>Normalmente, os </a:t>
            </a:r>
            <a:r>
              <a:rPr lang="pt-BR" b="1" i="1" dirty="0">
                <a:solidFill>
                  <a:srgbClr val="7030A0"/>
                </a:solidFill>
                <a:effectLst/>
              </a:rPr>
              <a:t>pixels são feitos iguais a zero</a:t>
            </a:r>
            <a:r>
              <a:rPr lang="pt-BR" b="0" i="0" dirty="0">
                <a:effectLst/>
              </a:rPr>
              <a:t>.</a:t>
            </a:r>
          </a:p>
          <a:p>
            <a:r>
              <a:rPr lang="pt-BR" b="0" i="0" dirty="0">
                <a:effectLst/>
              </a:rPr>
              <a:t>Em tarefas de </a:t>
            </a:r>
            <a:r>
              <a:rPr lang="pt-BR" b="1" i="1" dirty="0">
                <a:solidFill>
                  <a:srgbClr val="00B050"/>
                </a:solidFill>
                <a:effectLst/>
              </a:rPr>
              <a:t>classificação de imagens</a:t>
            </a:r>
            <a:r>
              <a:rPr lang="pt-BR" b="0" i="0" dirty="0">
                <a:effectLst/>
              </a:rPr>
              <a:t>, é comum aplicar </a:t>
            </a:r>
            <a:r>
              <a:rPr lang="pt-BR" b="0" i="1" dirty="0">
                <a:effectLst/>
              </a:rPr>
              <a:t>padding</a:t>
            </a:r>
            <a:r>
              <a:rPr lang="pt-BR" b="0" i="0" dirty="0">
                <a:effectLst/>
              </a:rPr>
              <a:t> nas </a:t>
            </a:r>
            <a:r>
              <a:rPr lang="pt-BR" b="1" i="1" dirty="0">
                <a:solidFill>
                  <a:srgbClr val="00B050"/>
                </a:solidFill>
                <a:effectLst/>
              </a:rPr>
              <a:t>camadas iniciais para </a:t>
            </a:r>
            <a:r>
              <a:rPr lang="pt-BR" b="1" i="1" dirty="0">
                <a:solidFill>
                  <a:srgbClr val="7030A0"/>
                </a:solidFill>
                <a:effectLst/>
              </a:rPr>
              <a:t>preservar informações de borda</a:t>
            </a:r>
            <a:r>
              <a:rPr lang="pt-BR" b="0" i="0" dirty="0">
                <a:effectLst/>
              </a:rPr>
              <a:t>, enquanto </a:t>
            </a:r>
            <a:r>
              <a:rPr lang="pt-BR" b="1" i="1" dirty="0">
                <a:solidFill>
                  <a:srgbClr val="00B050"/>
                </a:solidFill>
                <a:effectLst/>
              </a:rPr>
              <a:t>camadas finais não o aplicam</a:t>
            </a:r>
            <a:r>
              <a:rPr lang="pt-BR" b="0" i="0" dirty="0">
                <a:effectLst/>
              </a:rPr>
              <a:t> para reduzir a dimensionalidade.</a:t>
            </a:r>
            <a:endParaRPr lang="pt-BR" dirty="0"/>
          </a:p>
        </p:txBody>
      </p:sp>
      <p:pic>
        <p:nvPicPr>
          <p:cNvPr id="6" name="Imagem 5">
            <a:extLst>
              <a:ext uri="{FF2B5EF4-FFF2-40B4-BE49-F238E27FC236}">
                <a16:creationId xmlns:a16="http://schemas.microsoft.com/office/drawing/2014/main" xmlns="" id="{C0B71047-D961-229D-327A-FDFFBBE555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00" y="2768600"/>
            <a:ext cx="5154070" cy="2529161"/>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xmlns=""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xmlns=""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xmlns=""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xmlns=""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t>
            </a:r>
            <a:r>
              <a:rPr lang="pt-BR" b="1" i="1" dirty="0">
                <a:solidFill>
                  <a:srgbClr val="00B050"/>
                </a:solidFill>
                <a:effectLst/>
              </a:rPr>
              <a:t>algumas camadas densas</a:t>
            </a:r>
            <a:r>
              <a:rPr lang="pt-BR" b="0" i="0" dirty="0">
                <a:effectLst/>
              </a:rPr>
              <a:t>.</a:t>
            </a:r>
          </a:p>
          <a:p>
            <a:r>
              <a:rPr lang="pt-BR" b="0" i="0" dirty="0">
                <a:effectLst/>
              </a:rPr>
              <a:t>Elas são responsáveis por </a:t>
            </a:r>
            <a:r>
              <a:rPr lang="pt-BR" b="1" i="1" dirty="0">
                <a:solidFill>
                  <a:srgbClr val="00B050"/>
                </a:solidFill>
                <a:effectLst/>
              </a:rPr>
              <a:t>realizar a classificação ou regressão</a:t>
            </a:r>
            <a:r>
              <a:rPr lang="pt-BR" b="0" i="0" dirty="0">
                <a:effectLst/>
              </a:rPr>
              <a:t> propriamente dita.</a:t>
            </a:r>
          </a:p>
          <a:p>
            <a:r>
              <a:rPr lang="pt-BR" b="0" i="0" dirty="0">
                <a:effectLst/>
              </a:rPr>
              <a:t>As camadas densas </a:t>
            </a:r>
            <a:r>
              <a:rPr lang="pt-BR" b="1" i="1" dirty="0">
                <a:solidFill>
                  <a:srgbClr val="00B050"/>
                </a:solidFill>
                <a:effectLst/>
              </a:rPr>
              <a:t>recebem as características extraídas pelas camadas convolucionais e </a:t>
            </a:r>
            <a:r>
              <a:rPr lang="pt-BR" b="1" i="1" dirty="0">
                <a:solidFill>
                  <a:srgbClr val="7030A0"/>
                </a:solidFill>
                <a:effectLst/>
              </a:rPr>
              <a:t>combinam essas informações para aprender padrões</a:t>
            </a:r>
            <a:r>
              <a:rPr lang="pt-BR" b="0" i="0" dirty="0">
                <a:solidFill>
                  <a:srgbClr val="7030A0"/>
                </a:solidFill>
                <a:effectLst/>
              </a:rPr>
              <a:t> </a:t>
            </a:r>
            <a:r>
              <a:rPr lang="pt-BR" b="0" i="0" dirty="0">
                <a:effectLst/>
              </a:rPr>
              <a:t>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xmlns=""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xmlns=""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xmlns=""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xmlns=""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a:t>
            </a:r>
            <a:r>
              <a:rPr lang="pt-BR" b="1" i="1" dirty="0">
                <a:solidFill>
                  <a:srgbClr val="7030A0"/>
                </a:solidFill>
              </a:rPr>
              <a:t>kernels</a:t>
            </a:r>
            <a:r>
              <a:rPr lang="pt-BR" dirty="0"/>
              <a:t>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xmlns=""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xmlns=""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xmlns=""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xmlns=""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a:t>
            </a:r>
            <a:r>
              <a:rPr lang="pt-BR" dirty="0" smtClean="0"/>
              <a:t>demo</a:t>
            </a:r>
            <a:endParaRPr lang="pt-BR" dirty="0"/>
          </a:p>
          <a:p>
            <a:pPr lvl="1">
              <a:buFont typeface="Wingdings" panose="05000000000000000000" pitchFamily="2" charset="2"/>
              <a:buChar char="§"/>
            </a:pPr>
            <a:r>
              <a:rPr lang="pt-BR" dirty="0">
                <a:hlinkClick r:id="rId4"/>
              </a:rPr>
              <a:t>https://</a:t>
            </a:r>
            <a:r>
              <a:rPr lang="pt-BR" dirty="0" smtClean="0">
                <a:hlinkClick r:id="rId4"/>
              </a:rPr>
              <a:t>cs.stanford.edu/people/karpathy/convnetjs/demo/cifar10.html</a:t>
            </a:r>
            <a:endParaRPr lang="pt-BR" dirty="0" smtClean="0"/>
          </a:p>
        </p:txBody>
      </p:sp>
    </p:spTree>
    <p:extLst>
      <p:ext uri="{BB962C8B-B14F-4D97-AF65-F5344CB8AC3E}">
        <p14:creationId xmlns:p14="http://schemas.microsoft.com/office/powerpoint/2010/main" val="917507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xmlns=""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524000" y="1939565"/>
            <a:ext cx="9144000" cy="2978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Anexo I: Exemplo de classificação de imagens </a:t>
            </a:r>
            <a:endParaRPr lang="pt-BR" sz="6600" b="1" i="1" dirty="0"/>
          </a:p>
        </p:txBody>
      </p:sp>
    </p:spTree>
    <p:extLst>
      <p:ext uri="{BB962C8B-B14F-4D97-AF65-F5344CB8AC3E}">
        <p14:creationId xmlns:p14="http://schemas.microsoft.com/office/powerpoint/2010/main" val="1345463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a:t>
            </a:r>
            <a:r>
              <a:rPr lang="pt-BR" b="1" i="1" dirty="0">
                <a:solidFill>
                  <a:srgbClr val="00B050"/>
                </a:solidFill>
              </a:rPr>
              <a:t>não conhecemos o conteúdo da imagem </a:t>
            </a:r>
            <a:r>
              <a:rPr lang="pt-BR" dirty="0"/>
              <a:t>ao lado.</a:t>
            </a:r>
          </a:p>
          <a:p>
            <a:r>
              <a:rPr lang="pt-BR" dirty="0"/>
              <a:t>Isso foi simulado deixando-a embaçada.</a:t>
            </a:r>
          </a:p>
        </p:txBody>
      </p:sp>
      <p:pic>
        <p:nvPicPr>
          <p:cNvPr id="5" name="Imagem 4">
            <a:extLst>
              <a:ext uri="{FF2B5EF4-FFF2-40B4-BE49-F238E27FC236}">
                <a16:creationId xmlns:a16="http://schemas.microsoft.com/office/drawing/2014/main" xmlns=""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3075798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6359703" y="1825624"/>
            <a:ext cx="5681609" cy="5032375"/>
          </a:xfrm>
        </p:spPr>
        <p:txBody>
          <a:bodyPr/>
          <a:lstStyle/>
          <a:p>
            <a:r>
              <a:rPr lang="pt-BR" dirty="0"/>
              <a:t>Então, digamos que haja um </a:t>
            </a:r>
            <a:r>
              <a:rPr lang="pt-BR" b="1" i="1" dirty="0">
                <a:solidFill>
                  <a:srgbClr val="00B050"/>
                </a:solidFill>
              </a:rPr>
              <a:t>filtro ou um conjunto de filtros </a:t>
            </a:r>
            <a:r>
              <a:rPr lang="pt-BR" dirty="0"/>
              <a:t>que ao serem passados sobre a imagem </a:t>
            </a:r>
            <a:r>
              <a:rPr lang="pt-BR" b="1" i="1" dirty="0">
                <a:solidFill>
                  <a:srgbClr val="00B050"/>
                </a:solidFill>
              </a:rPr>
              <a:t>extraem as características</a:t>
            </a:r>
            <a:r>
              <a:rPr lang="pt-BR" b="1" i="1" dirty="0"/>
              <a:t> </a:t>
            </a:r>
            <a:r>
              <a:rPr lang="pt-BR" dirty="0"/>
              <a:t>mostradas ao lado. </a:t>
            </a:r>
          </a:p>
          <a:p>
            <a:r>
              <a:rPr lang="pt-BR" dirty="0"/>
              <a:t>Como podemos ver, </a:t>
            </a:r>
            <a:r>
              <a:rPr lang="pt-BR" b="1" i="1" dirty="0">
                <a:solidFill>
                  <a:srgbClr val="00B050"/>
                </a:solidFill>
              </a:rPr>
              <a:t>são duas formas verticais</a:t>
            </a:r>
            <a:r>
              <a:rPr lang="pt-BR" dirty="0"/>
              <a:t>, que se parecem com pernas humanas.</a:t>
            </a:r>
          </a:p>
        </p:txBody>
      </p:sp>
      <p:pic>
        <p:nvPicPr>
          <p:cNvPr id="6" name="Imagem 5">
            <a:extLst>
              <a:ext uri="{FF2B5EF4-FFF2-40B4-BE49-F238E27FC236}">
                <a16:creationId xmlns:a16="http://schemas.microsoft.com/office/drawing/2014/main" xmlns=""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01245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a:t>
            </a:r>
            <a:r>
              <a:rPr lang="pt-BR" b="1" i="1" dirty="0">
                <a:solidFill>
                  <a:srgbClr val="00B050"/>
                </a:solidFill>
              </a:rPr>
              <a:t>outros filtros extraem as características</a:t>
            </a:r>
            <a:r>
              <a:rPr lang="pt-BR" dirty="0"/>
              <a:t> mostradas ao lado.</a:t>
            </a:r>
          </a:p>
          <a:p>
            <a:r>
              <a:rPr lang="pt-BR" dirty="0"/>
              <a:t>São pequenas formas cilíndricas que se projetam a partir de um cilindro maior.</a:t>
            </a:r>
          </a:p>
          <a:p>
            <a:r>
              <a:rPr lang="pt-BR" dirty="0"/>
              <a:t>Nosso </a:t>
            </a:r>
            <a:r>
              <a:rPr lang="pt-BR" b="1" i="1" dirty="0">
                <a:solidFill>
                  <a:srgbClr val="00B050"/>
                </a:solidFill>
              </a:rPr>
              <a:t>cérebro vê isso </a:t>
            </a:r>
            <a:r>
              <a:rPr lang="pt-BR" dirty="0"/>
              <a:t>e </a:t>
            </a:r>
            <a:r>
              <a:rPr lang="pt-BR" b="1" i="1" dirty="0">
                <a:solidFill>
                  <a:srgbClr val="00B050"/>
                </a:solidFill>
              </a:rPr>
              <a:t>instantaneamente classifica como mãos</a:t>
            </a:r>
            <a:r>
              <a:rPr lang="pt-BR" dirty="0"/>
              <a:t>.</a:t>
            </a:r>
          </a:p>
          <a:p>
            <a:r>
              <a:rPr lang="pt-BR" dirty="0"/>
              <a:t>Porém uma rede neural em treinamento ainda não sabe disso.</a:t>
            </a:r>
          </a:p>
          <a:p>
            <a:r>
              <a:rPr lang="pt-BR" dirty="0"/>
              <a:t>Ela apenas sabe que um filtro pode extrair essas características.</a:t>
            </a:r>
          </a:p>
        </p:txBody>
      </p:sp>
      <p:pic>
        <p:nvPicPr>
          <p:cNvPr id="5" name="Imagem 4">
            <a:extLst>
              <a:ext uri="{FF2B5EF4-FFF2-40B4-BE49-F238E27FC236}">
                <a16:creationId xmlns:a16="http://schemas.microsoft.com/office/drawing/2014/main" xmlns=""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320149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xmlns=""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xmlns=""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xmlns=""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xmlns=""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xmlns=""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xmlns=""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xmlns=""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xmlns=""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xmlns=""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xmlns=""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xmlns=""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a:t>
            </a:r>
            <a:r>
              <a:rPr lang="pt-BR" b="1" i="1" dirty="0">
                <a:solidFill>
                  <a:srgbClr val="00B050"/>
                </a:solidFill>
              </a:rPr>
              <a:t>outros filtros extraem um círculo com outros dois círculos menores, uma saliência e algumas formas paralelas</a:t>
            </a:r>
            <a:r>
              <a:rPr lang="pt-BR" dirty="0"/>
              <a:t>.</a:t>
            </a:r>
          </a:p>
          <a:p>
            <a:r>
              <a:rPr lang="pt-BR" dirty="0"/>
              <a:t>Nosso cérebro reconhece esse conjunto de </a:t>
            </a:r>
            <a:r>
              <a:rPr lang="pt-BR" i="1" dirty="0"/>
              <a:t>pixels</a:t>
            </a:r>
            <a:r>
              <a:rPr lang="pt-BR" dirty="0"/>
              <a:t> como um rosto com olhos, boca e nariz.</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xmlns=""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702404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a:t>
            </a:r>
            <a:r>
              <a:rPr lang="pt-BR" b="1" i="1" dirty="0">
                <a:effectLst/>
              </a:rPr>
              <a:t>c</a:t>
            </a:r>
            <a:r>
              <a:rPr lang="pt-BR" b="1" i="1" dirty="0">
                <a:solidFill>
                  <a:srgbClr val="00B050"/>
                </a:solidFill>
                <a:effectLst/>
              </a:rPr>
              <a:t>aracterísticas estão presentes em uma imagem rotulada como humana</a:t>
            </a:r>
            <a:r>
              <a:rPr lang="pt-BR" b="0" i="0" dirty="0">
                <a:effectLst/>
              </a:rPr>
              <a:t>, a rede neural pode ser </a:t>
            </a:r>
            <a:r>
              <a:rPr lang="pt-BR" b="1" i="1" dirty="0">
                <a:solidFill>
                  <a:srgbClr val="00B050"/>
                </a:solidFill>
                <a:effectLst/>
              </a:rPr>
              <a:t>treinada para aprender filtros que extraem essas informações</a:t>
            </a:r>
            <a:r>
              <a:rPr lang="pt-BR" b="0" i="0" dirty="0">
                <a:effectLst/>
              </a:rPr>
              <a:t>. </a:t>
            </a:r>
          </a:p>
          <a:p>
            <a:r>
              <a:rPr lang="pt-BR" dirty="0"/>
              <a:t>A rede </a:t>
            </a:r>
            <a:r>
              <a:rPr lang="pt-BR" b="1" i="1" dirty="0">
                <a:solidFill>
                  <a:srgbClr val="00B050"/>
                </a:solidFill>
              </a:rPr>
              <a:t>pode combinar as características extraídas pelos três filtros </a:t>
            </a:r>
            <a:r>
              <a:rPr lang="pt-BR" dirty="0"/>
              <a:t>(i.e., pernas, mãos e face) para detectar seres humanos </a:t>
            </a:r>
            <a:r>
              <a:rPr lang="pt-BR" b="0" i="0" dirty="0">
                <a:effectLst/>
              </a:rPr>
              <a:t>em imagens inéditas.</a:t>
            </a:r>
          </a:p>
          <a:p>
            <a:pPr lvl="1">
              <a:buFont typeface="Wingdings" panose="05000000000000000000" pitchFamily="2" charset="2"/>
              <a:buChar char="§"/>
            </a:pPr>
            <a:r>
              <a:rPr lang="pt-BR" dirty="0"/>
              <a:t>A(s) camada(s) densa(s) faz(em) essa combinação.</a:t>
            </a:r>
          </a:p>
        </p:txBody>
      </p:sp>
      <p:pic>
        <p:nvPicPr>
          <p:cNvPr id="4" name="Imagem 3">
            <a:extLst>
              <a:ext uri="{FF2B5EF4-FFF2-40B4-BE49-F238E27FC236}">
                <a16:creationId xmlns:a16="http://schemas.microsoft.com/office/drawing/2014/main" xmlns=""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xmlns=""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xmlns=""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xmlns=""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xmlns=""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xmlns=""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xmlns=""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359325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xmlns="" id="{20D6BBE4-2214-A808-8A9F-F5661EC22C43}"/>
              </a:ext>
            </a:extLst>
          </p:cNvPr>
          <p:cNvSpPr>
            <a:spLocks noGrp="1"/>
          </p:cNvSpPr>
          <p:nvPr>
            <p:ph idx="1"/>
          </p:nvPr>
        </p:nvSpPr>
        <p:spPr>
          <a:xfrm>
            <a:off x="838200" y="4253500"/>
            <a:ext cx="11203113" cy="2604497"/>
          </a:xfrm>
        </p:spPr>
        <p:txBody>
          <a:bodyPr>
            <a:normAutofit/>
          </a:bodyPr>
          <a:lstStyle/>
          <a:p>
            <a:r>
              <a:rPr lang="pt-BR" dirty="0"/>
              <a:t>A </a:t>
            </a:r>
            <a:r>
              <a:rPr lang="pt-BR" b="1" i="1" dirty="0">
                <a:solidFill>
                  <a:srgbClr val="00B050"/>
                </a:solidFill>
              </a:rPr>
              <a:t>mesma rede pode ser treinada para identificar </a:t>
            </a:r>
            <a:r>
              <a:rPr lang="pt-BR" dirty="0"/>
              <a:t>diferentes </a:t>
            </a:r>
            <a:r>
              <a:rPr lang="pt-BR" b="1" i="1" dirty="0">
                <a:solidFill>
                  <a:srgbClr val="00B050"/>
                </a:solidFill>
              </a:rPr>
              <a:t>características</a:t>
            </a:r>
            <a:r>
              <a:rPr lang="pt-BR" dirty="0"/>
              <a:t> presentes nas imagens de </a:t>
            </a:r>
            <a:r>
              <a:rPr lang="pt-BR" b="1" i="1" dirty="0">
                <a:solidFill>
                  <a:srgbClr val="00B050"/>
                </a:solidFill>
              </a:rPr>
              <a:t>cavalos</a:t>
            </a:r>
            <a:r>
              <a:rPr lang="pt-BR" dirty="0"/>
              <a:t>. </a:t>
            </a:r>
          </a:p>
          <a:p>
            <a:r>
              <a:rPr lang="pt-BR" dirty="0"/>
              <a:t>Assim, ao </a:t>
            </a:r>
            <a:r>
              <a:rPr lang="pt-BR" b="1" i="1" dirty="0">
                <a:solidFill>
                  <a:srgbClr val="00B050"/>
                </a:solidFill>
              </a:rPr>
              <a:t>aprender conjuntos de filtros que podem detectar humanos ou cavalos</a:t>
            </a:r>
            <a:r>
              <a:rPr lang="pt-BR" dirty="0"/>
              <a:t>, temos um </a:t>
            </a:r>
            <a:r>
              <a:rPr lang="pt-BR" b="1" i="1" dirty="0">
                <a:solidFill>
                  <a:srgbClr val="00B050"/>
                </a:solidFill>
              </a:rPr>
              <a:t>modelo de visão computacional</a:t>
            </a:r>
            <a:r>
              <a:rPr lang="pt-BR" dirty="0"/>
              <a:t> que pode </a:t>
            </a:r>
            <a:r>
              <a:rPr lang="pt-BR" b="1" i="1" dirty="0">
                <a:solidFill>
                  <a:srgbClr val="00B050"/>
                </a:solidFill>
              </a:rPr>
              <a:t>lidar</a:t>
            </a:r>
            <a:r>
              <a:rPr lang="pt-BR" dirty="0"/>
              <a:t> com </a:t>
            </a:r>
            <a:r>
              <a:rPr lang="pt-BR" b="1" i="1" dirty="0">
                <a:solidFill>
                  <a:srgbClr val="00B050"/>
                </a:solidFill>
              </a:rPr>
              <a:t>imagens complexas</a:t>
            </a:r>
            <a:r>
              <a:rPr lang="pt-BR" dirty="0"/>
              <a:t> e </a:t>
            </a:r>
            <a:r>
              <a:rPr lang="pt-BR" b="1" i="1" dirty="0">
                <a:solidFill>
                  <a:srgbClr val="00B050"/>
                </a:solidFill>
              </a:rPr>
              <a:t>predizer</a:t>
            </a:r>
            <a:r>
              <a:rPr lang="pt-BR" dirty="0"/>
              <a:t> </a:t>
            </a:r>
            <a:r>
              <a:rPr lang="pt-BR" b="1" i="1" dirty="0">
                <a:solidFill>
                  <a:srgbClr val="00B050"/>
                </a:solidFill>
              </a:rPr>
              <a:t>o que há nelas</a:t>
            </a:r>
            <a:r>
              <a:rPr lang="pt-BR" dirty="0"/>
              <a:t>.</a:t>
            </a:r>
          </a:p>
        </p:txBody>
      </p:sp>
      <p:sp>
        <p:nvSpPr>
          <p:cNvPr id="8" name="Sinal de Adição 7">
            <a:extLst>
              <a:ext uri="{FF2B5EF4-FFF2-40B4-BE49-F238E27FC236}">
                <a16:creationId xmlns:a16="http://schemas.microsoft.com/office/drawing/2014/main" xmlns=""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xmlns=""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xmlns=""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xmlns=""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xmlns=""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xmlns=""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xmlns=""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452376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xmlns="" id="{F77E1BB2-DC0E-DD7A-0379-DBD5E73E790A}"/>
              </a:ext>
            </a:extLst>
          </p:cNvPr>
          <p:cNvSpPr>
            <a:spLocks noGrp="1"/>
          </p:cNvSpPr>
          <p:nvPr>
            <p:ph idx="1"/>
          </p:nvPr>
        </p:nvSpPr>
        <p:spPr>
          <a:xfrm>
            <a:off x="838200" y="4276622"/>
            <a:ext cx="11213386" cy="2581378"/>
          </a:xfrm>
        </p:spPr>
        <p:txBody>
          <a:bodyPr>
            <a:normAutofit lnSpcReduction="10000"/>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a:p>
            <a:r>
              <a:rPr lang="pt-BR" dirty="0"/>
              <a:t>Porém, as redes convolucionais, muito provavelmente aprenderão características imperceptíveis a nós humanos.</a:t>
            </a:r>
            <a:endParaRPr lang="pt-BR" b="0" i="0" dirty="0">
              <a:effectLst/>
            </a:endParaRPr>
          </a:p>
        </p:txBody>
      </p:sp>
      <p:pic>
        <p:nvPicPr>
          <p:cNvPr id="13" name="Imagem 12">
            <a:extLst>
              <a:ext uri="{FF2B5EF4-FFF2-40B4-BE49-F238E27FC236}">
                <a16:creationId xmlns:a16="http://schemas.microsoft.com/office/drawing/2014/main" xmlns="" id="{A8DCFFB0-DAB3-CAEC-072B-154BE622D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881571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7DCA666-F40D-E83F-D623-044CC2AD2AE0}"/>
              </a:ext>
            </a:extLst>
          </p:cNvPr>
          <p:cNvSpPr>
            <a:spLocks noGrp="1"/>
          </p:cNvSpPr>
          <p:nvPr>
            <p:ph type="title"/>
          </p:nvPr>
        </p:nvSpPr>
        <p:spPr/>
        <p:txBody>
          <a:bodyPr/>
          <a:lstStyle/>
          <a:p>
            <a:r>
              <a:rPr lang="pt-BR" dirty="0"/>
              <a:t>Características imperceptíveis</a:t>
            </a:r>
          </a:p>
        </p:txBody>
      </p:sp>
      <p:sp>
        <p:nvSpPr>
          <p:cNvPr id="3" name="Espaço Reservado para Conteúdo 2">
            <a:extLst>
              <a:ext uri="{FF2B5EF4-FFF2-40B4-BE49-F238E27FC236}">
                <a16:creationId xmlns:a16="http://schemas.microsoft.com/office/drawing/2014/main" xmlns=""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a:t>
            </a:r>
            <a:r>
              <a:rPr lang="pt-BR" b="1" i="1" dirty="0">
                <a:solidFill>
                  <a:srgbClr val="00B050"/>
                </a:solidFill>
                <a:effectLst/>
              </a:rPr>
              <a:t>quando filtros são treinados </a:t>
            </a:r>
            <a:r>
              <a:rPr lang="pt-BR" b="0" i="0" dirty="0">
                <a:effectLst/>
              </a:rPr>
              <a:t>para detectar características em imagens, </a:t>
            </a:r>
            <a:r>
              <a:rPr lang="pt-BR" b="1" i="1" dirty="0">
                <a:solidFill>
                  <a:srgbClr val="00B050"/>
                </a:solidFill>
                <a:effectLst/>
              </a:rPr>
              <a:t>eles podem identificar coisas que são imperceptíveis para os seres humanos</a:t>
            </a:r>
            <a:r>
              <a:rPr lang="pt-BR" b="0" i="0" dirty="0">
                <a:effectLst/>
              </a:rPr>
              <a:t>. </a:t>
            </a:r>
          </a:p>
          <a:p>
            <a:r>
              <a:rPr lang="pt-BR" b="0" i="0" dirty="0">
                <a:effectLst/>
              </a:rPr>
              <a:t>Podem existir padrões de </a:t>
            </a:r>
            <a:r>
              <a:rPr lang="pt-BR" b="0" i="1" dirty="0">
                <a:effectLst/>
              </a:rPr>
              <a:t>pixels</a:t>
            </a:r>
            <a:r>
              <a:rPr lang="pt-BR" b="0" i="0" dirty="0">
                <a:effectLst/>
              </a:rPr>
              <a:t>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xmlns=""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83320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endParaRPr lang="pt-BR" sz="6600" b="1" i="1" dirty="0"/>
          </a:p>
        </p:txBody>
      </p:sp>
    </p:spTree>
    <p:extLst>
      <p:ext uri="{BB962C8B-B14F-4D97-AF65-F5344CB8AC3E}">
        <p14:creationId xmlns:p14="http://schemas.microsoft.com/office/powerpoint/2010/main" val="178827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xmlns=""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xmlns=""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gridCol w="414338">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xmlns=""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gridCol w="414338">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xmlns=""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xmlns=""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gridCol w="414338">
                        <a:extLst>
                          <a:ext uri="{9D8B030D-6E8A-4147-A177-3AD203B41FA5}">
                            <a16:colId xmlns:a16="http://schemas.microsoft.com/office/drawing/2014/main" xmlns=""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xmlns=""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xmlns=""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xmlns=""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xmlns=""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xmlns=""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xmlns=""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xmlns=""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xmlns=""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xmlns=""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xmlns=""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xmlns=""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xmlns=""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xmlns=""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xmlns=""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xmlns=""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xmlns=""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xmlns=""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xmlns=""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xmlns=""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xmlns=""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xmlns=""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xmlns=""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xmlns=""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xmlns=""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xmlns=""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xmlns=""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xmlns=""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xmlns=""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xmlns=""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xmlns=""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xmlns=""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xmlns=""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xmlns=""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xmlns=""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xmlns=""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xmlns=""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xmlns=""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xmlns=""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xmlns=""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xmlns=""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xmlns=""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xmlns=""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xmlns=""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xmlns=""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xmlns=""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xmlns=""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xmlns=""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xmlns=""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xmlns=""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xmlns=""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xmlns=""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xmlns=""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xmlns=""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xmlns=""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xmlns=""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xmlns=""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xmlns=""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xmlns=""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xmlns=""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xmlns=""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xmlns=""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xmlns=""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xmlns=""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xmlns=""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xmlns=""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xmlns=""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xmlns=""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xmlns=""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xmlns=""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xmlns=""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xmlns=""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xmlns=""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xmlns=""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xmlns=""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xmlns=""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xmlns=""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xmlns=""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xmlns=""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xmlns=""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xmlns=""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xmlns=""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xmlns=""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xmlns=""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xmlns=""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xmlns=""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xmlns=""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xmlns=""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xmlns=""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xmlns=""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xmlns=""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xmlns=""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xmlns=""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xmlns=""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xmlns=""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xmlns=""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xmlns=""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xmlns=""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xmlns=""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xmlns=""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xmlns=""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xmlns=""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xmlns=""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xmlns=""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xmlns=""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xmlns=""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xmlns=""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xmlns=""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xmlns="" val="3650072185"/>
                          </a:ext>
                        </a:extLst>
                      </a:gridCol>
                      <a:gridCol w="560422">
                        <a:extLst>
                          <a:ext uri="{9D8B030D-6E8A-4147-A177-3AD203B41FA5}">
                            <a16:colId xmlns:a16="http://schemas.microsoft.com/office/drawing/2014/main" xmlns=""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xmlns=""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xmlns=""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xmlns=""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xmlns=""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xmlns=""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xmlns=""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xmlns=""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xmlns=""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xmlns=""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xmlns=""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xmlns=""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xmlns=""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xmlns=""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xmlns=""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xmlns=""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xmlns=""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xmlns=""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xmlns="" id="{4BB876CA-A8C2-72B7-27CC-77BA7ADBD1DA}"/>
              </a:ext>
            </a:extLst>
          </p:cNvPr>
          <p:cNvGrpSpPr/>
          <p:nvPr/>
        </p:nvGrpSpPr>
        <p:grpSpPr>
          <a:xfrm>
            <a:off x="2178507" y="923406"/>
            <a:ext cx="7487082" cy="5105556"/>
            <a:chOff x="2178507" y="923406"/>
            <a:chExt cx="7487082" cy="5105556"/>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xmlns=""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xmlns=""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xmlns=""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xmlns=""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xmlns=""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xmlns=""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xmlns=""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3650072185"/>
                          </a:ext>
                        </a:extLst>
                      </a:gridCol>
                      <a:gridCol w="414338">
                        <a:extLst>
                          <a:ext uri="{9D8B030D-6E8A-4147-A177-3AD203B41FA5}">
                            <a16:colId xmlns:a16="http://schemas.microsoft.com/office/drawing/2014/main" xmlns="" val="3646872024"/>
                          </a:ext>
                        </a:extLst>
                      </a:gridCol>
                      <a:gridCol w="414338">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xmlns=""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xmlns=""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xmlns="" id="{015D1AB5-CE41-FC4A-B444-1A433ADAEC37}"/>
                </a:ext>
              </a:extLst>
            </p:cNvPr>
            <p:cNvSpPr txBox="1"/>
            <p:nvPr/>
          </p:nvSpPr>
          <p:spPr>
            <a:xfrm>
              <a:off x="8766679"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xmlns=""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xmlns=""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E502B310-A508-B8BB-5FE9-081AA6343B71}"/>
                    </a:ext>
                  </a:extLst>
                </p:cNvPr>
                <p:cNvSpPr txBox="1"/>
                <p:nvPr/>
              </p:nvSpPr>
              <p:spPr>
                <a:xfrm>
                  <a:off x="8605108" y="3650178"/>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605108" y="3650178"/>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xmlns=""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xmlns=""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xmlns=""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xmlns=""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xmlns=""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xmlns=""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xmlns=""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xmlns=""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xmlns=""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xmlns="" val="3650072185"/>
                          </a:ext>
                        </a:extLst>
                      </a:gridCol>
                      <a:gridCol w="435303">
                        <a:extLst>
                          <a:ext uri="{9D8B030D-6E8A-4147-A177-3AD203B41FA5}">
                            <a16:colId xmlns:a16="http://schemas.microsoft.com/office/drawing/2014/main" xmlns=""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xmlns="" id="{37E5B023-0434-2C4B-1C72-2D959BE060D2}"/>
                    </a:ext>
                  </a:extLst>
                </p:cNvPr>
                <p:cNvSpPr txBox="1"/>
                <p:nvPr/>
              </p:nvSpPr>
              <p:spPr>
                <a:xfrm>
                  <a:off x="6194291" y="2072879"/>
                  <a:ext cx="2007207"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1" y="2072879"/>
                  <a:ext cx="2007207"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xmlns=""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xmlns=""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xmlns=""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xmlns="" id="{CD9BFF37-3A3A-53FB-CA5E-BE463FA8AA19}"/>
                    </a:ext>
                  </a:extLst>
                </p:cNvPr>
                <p:cNvSpPr txBox="1"/>
                <p:nvPr/>
              </p:nvSpPr>
              <p:spPr>
                <a:xfrm>
                  <a:off x="6259098" y="4100982"/>
                  <a:ext cx="1942400"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𝐼</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942400" cy="404983"/>
                </a:xfrm>
                <a:prstGeom prst="rect">
                  <a:avLst/>
                </a:prstGeom>
                <a:blipFill>
                  <a:blip r:embed="rId11"/>
                  <a:stretch>
                    <a:fillRect l="-943"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xmlns=""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xmlns="" id="{8BE373A1-2B3C-98A4-42E2-6748AB67B83D}"/>
                </a:ext>
              </a:extLst>
            </p:cNvPr>
            <p:cNvCxnSpPr>
              <a:cxnSpLocks/>
            </p:cNvCxnSpPr>
            <p:nvPr/>
          </p:nvCxnSpPr>
          <p:spPr>
            <a:xfrm>
              <a:off x="8108749" y="2295824"/>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xmlns="" id="{738F7DF5-88B4-A509-DB0D-73391DC1F199}"/>
                </a:ext>
              </a:extLst>
            </p:cNvPr>
            <p:cNvCxnSpPr>
              <a:cxnSpLocks/>
            </p:cNvCxnSpPr>
            <p:nvPr/>
          </p:nvCxnSpPr>
          <p:spPr>
            <a:xfrm flipV="1">
              <a:off x="8108749" y="3480379"/>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have Esquerda 91">
              <a:extLst>
                <a:ext uri="{FF2B5EF4-FFF2-40B4-BE49-F238E27FC236}">
                  <a16:creationId xmlns:a16="http://schemas.microsoft.com/office/drawing/2014/main" xmlns=""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xmlns=""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xmlns=""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xmlns=""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xmlns="" val="3650072185"/>
                      </a:ext>
                    </a:extLst>
                  </a:gridCol>
                  <a:gridCol w="414009">
                    <a:extLst>
                      <a:ext uri="{9D8B030D-6E8A-4147-A177-3AD203B41FA5}">
                        <a16:colId xmlns:a16="http://schemas.microsoft.com/office/drawing/2014/main" xmlns="" val="3646872024"/>
                      </a:ext>
                    </a:extLst>
                  </a:gridCol>
                  <a:gridCol w="414009">
                    <a:extLst>
                      <a:ext uri="{9D8B030D-6E8A-4147-A177-3AD203B41FA5}">
                        <a16:colId xmlns:a16="http://schemas.microsoft.com/office/drawing/2014/main" xmlns="" val="1992468736"/>
                      </a:ext>
                    </a:extLst>
                  </a:gridCol>
                  <a:gridCol w="414009">
                    <a:extLst>
                      <a:ext uri="{9D8B030D-6E8A-4147-A177-3AD203B41FA5}">
                        <a16:colId xmlns:a16="http://schemas.microsoft.com/office/drawing/2014/main" xmlns=""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xmlns=""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xmlns="" val="505587699"/>
                    </a:ext>
                  </a:extLst>
                </a:tr>
              </a:tbl>
            </a:graphicData>
          </a:graphic>
        </p:graphicFrame>
        <p:graphicFrame>
          <p:nvGraphicFramePr>
            <p:cNvPr id="7" name="Tabela 6">
              <a:extLst>
                <a:ext uri="{FF2B5EF4-FFF2-40B4-BE49-F238E27FC236}">
                  <a16:creationId xmlns:a16="http://schemas.microsoft.com/office/drawing/2014/main" xmlns=""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xmlns="" val="505587699"/>
                    </a:ext>
                  </a:extLst>
                </a:tr>
              </a:tbl>
            </a:graphicData>
          </a:graphic>
        </p:graphicFrame>
        <p:sp>
          <p:nvSpPr>
            <p:cNvPr id="11" name="CaixaDeTexto 10">
              <a:extLst>
                <a:ext uri="{FF2B5EF4-FFF2-40B4-BE49-F238E27FC236}">
                  <a16:creationId xmlns:a16="http://schemas.microsoft.com/office/drawing/2014/main" xmlns=""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xmlns=""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xmlns=""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xmlns="" id="{205131EE-85AA-FCA3-FD1B-178C2DFF4F83}"/>
              </a:ext>
            </a:extLst>
          </p:cNvPr>
          <p:cNvGrpSpPr/>
          <p:nvPr/>
        </p:nvGrpSpPr>
        <p:grpSpPr>
          <a:xfrm>
            <a:off x="3084120" y="3465022"/>
            <a:ext cx="6092269" cy="2976915"/>
            <a:chOff x="3084120" y="3465022"/>
            <a:chExt cx="6092269" cy="2976915"/>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xmlns=""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xmlns="" val="1166939837"/>
                          </a:ext>
                        </a:extLst>
                      </a:gridCol>
                      <a:gridCol w="412933">
                        <a:extLst>
                          <a:ext uri="{9D8B030D-6E8A-4147-A177-3AD203B41FA5}">
                            <a16:colId xmlns:a16="http://schemas.microsoft.com/office/drawing/2014/main" xmlns="" val="3650072185"/>
                          </a:ext>
                        </a:extLst>
                      </a:gridCol>
                      <a:gridCol w="412933">
                        <a:extLst>
                          <a:ext uri="{9D8B030D-6E8A-4147-A177-3AD203B41FA5}">
                            <a16:colId xmlns:a16="http://schemas.microsoft.com/office/drawing/2014/main" xmlns="" val="3646872024"/>
                          </a:ext>
                        </a:extLst>
                      </a:gridCol>
                      <a:gridCol w="412933">
                        <a:extLst>
                          <a:ext uri="{9D8B030D-6E8A-4147-A177-3AD203B41FA5}">
                            <a16:colId xmlns:a16="http://schemas.microsoft.com/office/drawing/2014/main" xmlns="" val="1992468736"/>
                          </a:ext>
                        </a:extLst>
                      </a:gridCol>
                      <a:gridCol w="412933">
                        <a:extLst>
                          <a:ext uri="{9D8B030D-6E8A-4147-A177-3AD203B41FA5}">
                            <a16:colId xmlns:a16="http://schemas.microsoft.com/office/drawing/2014/main" xmlns=""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xmlns="" id="{2EED2461-2706-7478-1493-A36EC44E1C8E}"/>
                    </a:ext>
                  </a:extLst>
                </p:cNvPr>
                <p:cNvSpPr txBox="1"/>
                <p:nvPr/>
              </p:nvSpPr>
              <p:spPr>
                <a:xfrm>
                  <a:off x="3494945" y="6072605"/>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494945" y="6072605"/>
                  <a:ext cx="124301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xmlns=""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xmlns="" val="3650072185"/>
                          </a:ext>
                        </a:extLst>
                      </a:gridCol>
                      <a:gridCol w="429392">
                        <a:extLst>
                          <a:ext uri="{9D8B030D-6E8A-4147-A177-3AD203B41FA5}">
                            <a16:colId xmlns:a16="http://schemas.microsoft.com/office/drawing/2014/main" xmlns=""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xmlns=""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xmlns="" val="1166939837"/>
                          </a:ext>
                        </a:extLst>
                      </a:gridCol>
                      <a:gridCol w="441820">
                        <a:extLst>
                          <a:ext uri="{9D8B030D-6E8A-4147-A177-3AD203B41FA5}">
                            <a16:colId xmlns:a16="http://schemas.microsoft.com/office/drawing/2014/main" xmlns="" val="3650072185"/>
                          </a:ext>
                        </a:extLst>
                      </a:gridCol>
                      <a:gridCol w="441820">
                        <a:extLst>
                          <a:ext uri="{9D8B030D-6E8A-4147-A177-3AD203B41FA5}">
                            <a16:colId xmlns:a16="http://schemas.microsoft.com/office/drawing/2014/main" xmlns="" val="3646872024"/>
                          </a:ext>
                        </a:extLst>
                      </a:gridCol>
                      <a:gridCol w="441820">
                        <a:extLst>
                          <a:ext uri="{9D8B030D-6E8A-4147-A177-3AD203B41FA5}">
                            <a16:colId xmlns:a16="http://schemas.microsoft.com/office/drawing/2014/main" xmlns=""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xmlns=""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xmlns=""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xmlns=""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xmlns=""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xmlns=""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xmlns=""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xmlns=""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xmlns=""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xmlns=""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xmlns=""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xmlns=""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xmlns=""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xmlns=""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xmlns=""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xmlns=""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xmlns=""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xmlns=""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xmlns=""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xmlns=""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xmlns=""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xmlns=""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xmlns=""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xmlns=""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xmlns=""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xmlns=""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xmlns=""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xmlns=""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xmlns=""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xmlns=""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xmlns=""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xmlns=""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15159</TotalTime>
  <Words>5019</Words>
  <Application>Microsoft Office PowerPoint</Application>
  <PresentationFormat>Widescreen</PresentationFormat>
  <Paragraphs>1173</Paragraphs>
  <Slides>63</Slides>
  <Notes>31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63</vt:i4>
      </vt:variant>
    </vt:vector>
  </HeadingPairs>
  <TitlesOfParts>
    <vt:vector size="74" baseType="lpstr">
      <vt:lpstr>-apple-system</vt:lpstr>
      <vt:lpstr>Arial</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Filtros aprendem a detectar estruturas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Camadas densas</vt:lpstr>
      <vt:lpstr>Os filtros são aprendidos!</vt:lpstr>
      <vt:lpstr>Explorando CNNs</vt:lpstr>
      <vt:lpstr>Atividades</vt:lpstr>
      <vt:lpstr>Apresentação do PowerPoint</vt:lpstr>
      <vt:lpstr>Apresentação do PowerPoint</vt:lpstr>
      <vt:lpstr>Apresentação do PowerPoint</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Características imperceptíveis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2535</cp:revision>
  <dcterms:created xsi:type="dcterms:W3CDTF">2020-01-20T13:50:05Z</dcterms:created>
  <dcterms:modified xsi:type="dcterms:W3CDTF">2023-10-04T18:27:42Z</dcterms:modified>
</cp:coreProperties>
</file>